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48" r:id="rId1"/>
  </p:sldMasterIdLst>
  <p:notesMasterIdLst>
    <p:notesMasterId r:id="rId41"/>
  </p:notesMasterIdLst>
  <p:handoutMasterIdLst>
    <p:handoutMasterId r:id="rId42"/>
  </p:handoutMasterIdLst>
  <p:sldIdLst>
    <p:sldId id="256" r:id="rId2"/>
    <p:sldId id="682" r:id="rId3"/>
    <p:sldId id="680" r:id="rId4"/>
    <p:sldId id="681" r:id="rId5"/>
    <p:sldId id="683" r:id="rId6"/>
    <p:sldId id="684" r:id="rId7"/>
    <p:sldId id="685" r:id="rId8"/>
    <p:sldId id="686" r:id="rId9"/>
    <p:sldId id="687" r:id="rId10"/>
    <p:sldId id="688" r:id="rId11"/>
    <p:sldId id="691" r:id="rId12"/>
    <p:sldId id="689" r:id="rId13"/>
    <p:sldId id="760" r:id="rId14"/>
    <p:sldId id="731" r:id="rId15"/>
    <p:sldId id="692" r:id="rId16"/>
    <p:sldId id="732" r:id="rId17"/>
    <p:sldId id="729" r:id="rId18"/>
    <p:sldId id="690" r:id="rId19"/>
    <p:sldId id="694" r:id="rId20"/>
    <p:sldId id="762" r:id="rId21"/>
    <p:sldId id="733" r:id="rId22"/>
    <p:sldId id="734" r:id="rId23"/>
    <p:sldId id="735" r:id="rId24"/>
    <p:sldId id="761" r:id="rId25"/>
    <p:sldId id="736" r:id="rId26"/>
    <p:sldId id="739" r:id="rId27"/>
    <p:sldId id="730" r:id="rId28"/>
    <p:sldId id="705" r:id="rId29"/>
    <p:sldId id="716" r:id="rId30"/>
    <p:sldId id="715" r:id="rId31"/>
    <p:sldId id="708" r:id="rId32"/>
    <p:sldId id="709" r:id="rId33"/>
    <p:sldId id="740" r:id="rId34"/>
    <p:sldId id="741" r:id="rId35"/>
    <p:sldId id="742" r:id="rId36"/>
    <p:sldId id="743" r:id="rId37"/>
    <p:sldId id="756" r:id="rId38"/>
    <p:sldId id="757" r:id="rId39"/>
    <p:sldId id="755" r:id="rId40"/>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5" autoAdjust="0"/>
    <p:restoredTop sz="64948" autoAdjust="0"/>
  </p:normalViewPr>
  <p:slideViewPr>
    <p:cSldViewPr>
      <p:cViewPr varScale="1">
        <p:scale>
          <a:sx n="45" d="100"/>
          <a:sy n="45" d="100"/>
        </p:scale>
        <p:origin x="1808" y="48"/>
      </p:cViewPr>
      <p:guideLst>
        <p:guide orient="horz" pos="2160"/>
        <p:guide pos="2880"/>
      </p:guideLst>
    </p:cSldViewPr>
  </p:slideViewPr>
  <p:outlineViewPr>
    <p:cViewPr>
      <p:scale>
        <a:sx n="33" d="100"/>
        <a:sy n="33" d="100"/>
      </p:scale>
      <p:origin x="0" y="-14484"/>
    </p:cViewPr>
  </p:outlineViewPr>
  <p:notesTextViewPr>
    <p:cViewPr>
      <p:scale>
        <a:sx n="3" d="2"/>
        <a:sy n="3" d="2"/>
      </p:scale>
      <p:origin x="0" y="0"/>
    </p:cViewPr>
  </p:notesTextViewPr>
  <p:sorterViewPr>
    <p:cViewPr varScale="1">
      <p:scale>
        <a:sx n="1" d="1"/>
        <a:sy n="1" d="1"/>
      </p:scale>
      <p:origin x="0" y="-39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BAD7BDB-14BD-4556-A26B-C577C172D798}" type="datetimeFigureOut">
              <a:rPr lang="nb-NO" smtClean="0"/>
              <a:pPr/>
              <a:t>22.05.2017</a:t>
            </a:fld>
            <a:endParaRPr lang="nb-NO"/>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8F45CA9-1BF2-43E9-983A-800BDCC13075}" type="slidenum">
              <a:rPr lang="nb-NO" smtClean="0"/>
              <a:pPr/>
              <a:t>‹#›</a:t>
            </a:fld>
            <a:endParaRPr lang="nb-NO"/>
          </a:p>
        </p:txBody>
      </p:sp>
    </p:spTree>
    <p:extLst>
      <p:ext uri="{BB962C8B-B14F-4D97-AF65-F5344CB8AC3E}">
        <p14:creationId xmlns:p14="http://schemas.microsoft.com/office/powerpoint/2010/main" val="411254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A3084F-882A-4F1F-98D3-46E2A8ACCEEF}" type="datetimeFigureOut">
              <a:rPr lang="nb-NO" smtClean="0"/>
              <a:pPr/>
              <a:t>22.05.2017</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2FF992C-881F-4D3D-83E8-82227067709F}" type="slidenum">
              <a:rPr lang="nb-NO" smtClean="0"/>
              <a:pPr/>
              <a:t>‹#›</a:t>
            </a:fld>
            <a:endParaRPr lang="nb-NO"/>
          </a:p>
        </p:txBody>
      </p:sp>
    </p:spTree>
    <p:extLst>
      <p:ext uri="{BB962C8B-B14F-4D97-AF65-F5344CB8AC3E}">
        <p14:creationId xmlns:p14="http://schemas.microsoft.com/office/powerpoint/2010/main" val="284024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fr-FR" sz="1200" kern="1200" dirty="0">
                <a:solidFill>
                  <a:schemeClr val="tx1"/>
                </a:solidFill>
                <a:effectLst/>
                <a:latin typeface="+mn-lt"/>
                <a:ea typeface="+mn-ea"/>
                <a:cs typeface="+mn-cs"/>
              </a:rPr>
              <a:t>Bonjour ! Merci pour l’invitation à présenter un travail à cette conférence.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1</a:t>
            </a:fld>
            <a:endParaRPr lang="nb-NO"/>
          </a:p>
        </p:txBody>
      </p:sp>
    </p:spTree>
    <p:extLst>
      <p:ext uri="{BB962C8B-B14F-4D97-AF65-F5344CB8AC3E}">
        <p14:creationId xmlns:p14="http://schemas.microsoft.com/office/powerpoint/2010/main" val="253946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jusqu’à ce qu’elle se repose plus confortablement. Voici une forme qui se prête mieux à une situation où il y ait plus de deux sexes – ou, plus généralement, plus de deux genres d’éléments dans la population.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10</a:t>
            </a:fld>
            <a:endParaRPr lang="nb-NO"/>
          </a:p>
        </p:txBody>
      </p:sp>
    </p:spTree>
    <p:extLst>
      <p:ext uri="{BB962C8B-B14F-4D97-AF65-F5344CB8AC3E}">
        <p14:creationId xmlns:p14="http://schemas.microsoft.com/office/powerpoint/2010/main" val="1701457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fr-FR" sz="1200" kern="1200" dirty="0">
                <a:solidFill>
                  <a:schemeClr val="tx1"/>
                </a:solidFill>
                <a:effectLst/>
                <a:latin typeface="+mn-lt"/>
                <a:ea typeface="+mn-ea"/>
                <a:cs typeface="+mn-cs"/>
              </a:rPr>
              <a:t>Tel est le cas de la population de voitures ! Où on peut, par exemple, distinguer neuf échelons de poids, l’un posé au-dessus de l’autre. Ici, on note qu’en Norvège, les voitures particulières sont devenues de plus en plus lourdes : les grandes voitures sont nettement plus nombreuses parmi les générations les plus récentes qu’il y a 20 ans (en dépit de ce qu’elles ont une mortalité – ou un taux de démolition – beaucoup plus faible que celle des voitures plus petites). Donc cette pyramide d’âge, cette image statique, instantanée, de la flotte de voitures, fournit déjà pas mal d’information sur le dynamisme de la population de véhicules, c’est-à-dire du parc automobile. </a:t>
            </a:r>
            <a:endParaRPr lang="nb-NO" sz="1200" kern="1200" dirty="0">
              <a:solidFill>
                <a:schemeClr val="tx1"/>
              </a:solidFill>
              <a:effectLst/>
              <a:latin typeface="+mn-lt"/>
              <a:ea typeface="+mn-ea"/>
              <a:cs typeface="+mn-cs"/>
            </a:endParaRPr>
          </a:p>
          <a:p>
            <a:pPr lvl="0"/>
            <a:br>
              <a:rPr lang="fr-FR" sz="1200" kern="1200" dirty="0">
                <a:solidFill>
                  <a:schemeClr val="tx1"/>
                </a:solidFill>
                <a:effectLst/>
                <a:latin typeface="+mn-lt"/>
                <a:ea typeface="+mn-ea"/>
                <a:cs typeface="+mn-cs"/>
              </a:rPr>
            </a:br>
            <a:endParaRPr lang="nb-NO"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11</a:t>
            </a:fld>
            <a:endParaRPr lang="nb-NO"/>
          </a:p>
        </p:txBody>
      </p:sp>
    </p:spTree>
    <p:extLst>
      <p:ext uri="{BB962C8B-B14F-4D97-AF65-F5344CB8AC3E}">
        <p14:creationId xmlns:p14="http://schemas.microsoft.com/office/powerpoint/2010/main" val="263557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fr-FR" sz="1200" kern="1200" dirty="0">
                <a:solidFill>
                  <a:schemeClr val="tx1"/>
                </a:solidFill>
                <a:effectLst/>
                <a:latin typeface="+mn-lt"/>
                <a:ea typeface="+mn-ea"/>
                <a:cs typeface="+mn-cs"/>
              </a:rPr>
              <a:t>Si vous voulez, on peut faire pareil pour les neuf technologies de propulsion : les VEPC (c’est-à-dire à hydrogène), les VEB, les VHR, les VHNR, les véhicules à MCI à essence, les véhicules à MCI à diesel (gazole), les véhicules à MCI à gaz, les véhicules à MCI à kérosène, puis toutes autres technologies. On voit comment l’essence a été prédominante jusqu’en 2005, puis le gazole jusqu’en 2011, tous les deux cédant du terrain peu à peu aux nouvelles technologies électriques – hybrides ou à batterie – pendant les dernières 5 années.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12</a:t>
            </a:fld>
            <a:endParaRPr lang="nb-NO"/>
          </a:p>
        </p:txBody>
      </p:sp>
    </p:spTree>
    <p:extLst>
      <p:ext uri="{BB962C8B-B14F-4D97-AF65-F5344CB8AC3E}">
        <p14:creationId xmlns:p14="http://schemas.microsoft.com/office/powerpoint/2010/main" val="2782093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Comment prévoir une population ? C’est curieusement simple – en principe. Pour chaque sexe et tranche d’âge, il faut calculer quatre flux – les naissances, les morts, les émigres et les immigrés, ou au moins leur somme nette. Les taux relatifs correspondant à ces flux, surtout ceux de natalité et de mortalité, subissent une stabilité remarquable. On sait, à base de la répartition de la population par sexe et âge, avec beaucoup de précision combien de naissances et de morts auront lieu l’année prochaine.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13</a:t>
            </a:fld>
            <a:endParaRPr lang="nb-NO"/>
          </a:p>
        </p:txBody>
      </p:sp>
    </p:spTree>
    <p:extLst>
      <p:ext uri="{BB962C8B-B14F-4D97-AF65-F5344CB8AC3E}">
        <p14:creationId xmlns:p14="http://schemas.microsoft.com/office/powerpoint/2010/main" val="90339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Pourquoi pas appliquer un principe pareil à la population de véhicules ? C’est ce que nous avons fait. Là, les naissances correspondent aux véhicules neufs inscrits, les morts aux véhicules mis au rebut, etc. Et nous avons fait la simplification de ne compter que d’</a:t>
            </a:r>
            <a:r>
              <a:rPr lang="fr-FR" sz="1200" i="1" kern="1200" dirty="0">
                <a:solidFill>
                  <a:schemeClr val="tx1"/>
                </a:solidFill>
                <a:effectLst/>
                <a:latin typeface="+mn-lt"/>
                <a:ea typeface="+mn-ea"/>
                <a:cs typeface="+mn-cs"/>
              </a:rPr>
              <a:t>un</a:t>
            </a:r>
            <a:r>
              <a:rPr lang="fr-FR" sz="1200" kern="1200" dirty="0">
                <a:solidFill>
                  <a:schemeClr val="tx1"/>
                </a:solidFill>
                <a:effectLst/>
                <a:latin typeface="+mn-lt"/>
                <a:ea typeface="+mn-ea"/>
                <a:cs typeface="+mn-cs"/>
              </a:rPr>
              <a:t> taux net de changement, pour chaque tranche d’âge, classe de véhicules, technologie de propulsion et échelon de poids. Alors, des taux empiriques sont estimables à base des quelques années de données sur les stocks de véhicules. Nous, on a utilisé les données des années 2010-2015.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14</a:t>
            </a:fld>
            <a:endParaRPr lang="nb-NO"/>
          </a:p>
        </p:txBody>
      </p:sp>
    </p:spTree>
    <p:extLst>
      <p:ext uri="{BB962C8B-B14F-4D97-AF65-F5344CB8AC3E}">
        <p14:creationId xmlns:p14="http://schemas.microsoft.com/office/powerpoint/2010/main" val="894574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fr-FR" sz="1200" kern="1200" dirty="0">
                <a:solidFill>
                  <a:schemeClr val="tx1"/>
                </a:solidFill>
                <a:effectLst/>
                <a:latin typeface="+mn-lt"/>
                <a:ea typeface="+mn-ea"/>
                <a:cs typeface="+mn-cs"/>
              </a:rPr>
              <a:t>Voir par exemple les taux de changement d’une année à l’autre, calculés pour les trois échelons de poids des voitures particulières à gazole d’entre 1300 et 1600 kg. Les différents couleurs représentent l’âge des véhicules, de 1 à 31+. On note que, parmi les voitures âgées de plus de 14 ans, la sortie de véhicules s’avère beaucoup plus marquée tous les deux ans, à savoir lors des années de contrôle technique obligatoire.  </a:t>
            </a:r>
          </a:p>
          <a:p>
            <a:pPr lvl="0"/>
            <a:endParaRPr lang="nb-NO"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(Représentant le flux de véhicules neufs, les barres blanches plus à gauche dans le graphique ne sont pas directement comparables aux barres de couleur, car les taux d’acquisition de véhicules neufs sont calculés en proportion du stock </a:t>
            </a:r>
            <a:r>
              <a:rPr lang="fr-FR" sz="1200" i="1" kern="1200" dirty="0">
                <a:solidFill>
                  <a:schemeClr val="tx1"/>
                </a:solidFill>
                <a:effectLst/>
                <a:latin typeface="+mn-lt"/>
                <a:ea typeface="+mn-ea"/>
                <a:cs typeface="+mn-cs"/>
              </a:rPr>
              <a:t>total </a:t>
            </a:r>
            <a:r>
              <a:rPr lang="fr-FR" sz="1200" kern="1200" dirty="0">
                <a:solidFill>
                  <a:schemeClr val="tx1"/>
                </a:solidFill>
                <a:effectLst/>
                <a:latin typeface="+mn-lt"/>
                <a:ea typeface="+mn-ea"/>
                <a:cs typeface="+mn-cs"/>
              </a:rPr>
              <a:t>de l’année dernière, alors que les autres flux se définissent par rapport au stock dans </a:t>
            </a:r>
            <a:r>
              <a:rPr lang="fr-FR" sz="1200" i="1" kern="1200" dirty="0">
                <a:solidFill>
                  <a:schemeClr val="tx1"/>
                </a:solidFill>
                <a:effectLst/>
                <a:latin typeface="+mn-lt"/>
                <a:ea typeface="+mn-ea"/>
                <a:cs typeface="+mn-cs"/>
              </a:rPr>
              <a:t>une tranche d'âge particulière</a:t>
            </a:r>
            <a:r>
              <a:rPr lang="fr-FR"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15</a:t>
            </a:fld>
            <a:endParaRPr lang="nb-NO"/>
          </a:p>
        </p:txBody>
      </p:sp>
    </p:spTree>
    <p:extLst>
      <p:ext uri="{BB962C8B-B14F-4D97-AF65-F5344CB8AC3E}">
        <p14:creationId xmlns:p14="http://schemas.microsoft.com/office/powerpoint/2010/main" val="153372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Notre modèle définit 11 technologies de propulsion, 7 classes de véhicule, 31 tranches d’âge et jusqu’à 9 échelons de poids, en total une matrice quadridimensionnelle d’environ dix mille cellules.</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16</a:t>
            </a:fld>
            <a:endParaRPr lang="nb-NO"/>
          </a:p>
        </p:txBody>
      </p:sp>
    </p:spTree>
    <p:extLst>
      <p:ext uri="{BB962C8B-B14F-4D97-AF65-F5344CB8AC3E}">
        <p14:creationId xmlns:p14="http://schemas.microsoft.com/office/powerpoint/2010/main" val="143746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A l’aide de ce modèle on a formulé trois prospectives ou scénarios. Selon la piste de référence les marchés de véhicules neufs changent peu par rapport à 2016. La trajectoire dite de tendance, elle, est une extrapolation des changements observés pendant 2010-2015 à la vente de véhicules neufs. La prospective dite d’ultra-faibles émissions suppose que les cibles, très ambitieuses, formulées par les agences de transport du gouvernement norvégien soient atteintes. C’est-à-dire qu’en 2025, toutes les voitures particulières et les autobus urbains neufs devraient être des véhicules sans émissions, à savoir des VEB ou des VEPC. En 2030, il en irait de même pour toutes les camionnettes, les trois quarts des autocars interurbains et la moitié des camions lourds.</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17</a:t>
            </a:fld>
            <a:endParaRPr lang="nb-NO"/>
          </a:p>
        </p:txBody>
      </p:sp>
    </p:spTree>
    <p:extLst>
      <p:ext uri="{BB962C8B-B14F-4D97-AF65-F5344CB8AC3E}">
        <p14:creationId xmlns:p14="http://schemas.microsoft.com/office/powerpoint/2010/main" val="621694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Voici l’image des ventes de voitures particulières neuves selon le scénario de référence. Les changements sont tardifs et modestes.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FF992C-881F-4D3D-83E8-82227067709F}" type="slidenum">
              <a:rPr lang="nb-NO" smtClean="0"/>
              <a:pPr/>
              <a:t>18</a:t>
            </a:fld>
            <a:endParaRPr lang="nb-NO"/>
          </a:p>
        </p:txBody>
      </p:sp>
    </p:spTree>
    <p:extLst>
      <p:ext uri="{BB962C8B-B14F-4D97-AF65-F5344CB8AC3E}">
        <p14:creationId xmlns:p14="http://schemas.microsoft.com/office/powerpoint/2010/main" val="1723284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Et voici la trajectoire de tendance. On note que déjà en 2016, 29 pour cent des voitures neuves étaient des VEB ou des VHR? En extrapolant cette tendance, on arrive à des taux encore plus élevés à l’horizon 2025 ou 2030.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FF992C-881F-4D3D-83E8-82227067709F}" type="slidenum">
              <a:rPr lang="nb-NO" smtClean="0"/>
              <a:pPr/>
              <a:t>19</a:t>
            </a:fld>
            <a:endParaRPr lang="nb-NO"/>
          </a:p>
        </p:txBody>
      </p:sp>
    </p:spTree>
    <p:extLst>
      <p:ext uri="{BB962C8B-B14F-4D97-AF65-F5344CB8AC3E}">
        <p14:creationId xmlns:p14="http://schemas.microsoft.com/office/powerpoint/2010/main" val="272457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 suppose que vous savez tous ce que c’est qu’une pyramide d’âge. En voici une, notamment celle de la France à la fin de 2016. Comme d’habitude, les femmes sont rouges, alors que les hommes sont bleus.</a:t>
            </a:r>
            <a:br>
              <a:rPr lang="fr-FR" sz="1200" kern="1200" dirty="0">
                <a:solidFill>
                  <a:schemeClr val="tx1"/>
                </a:solidFill>
                <a:effectLst/>
                <a:latin typeface="+mn-lt"/>
                <a:ea typeface="+mn-ea"/>
                <a:cs typeface="+mn-cs"/>
              </a:rPr>
            </a:b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Mais ceci n’est pas la seule façon de présenter la répartition par sexe et âge d’une population. </a:t>
            </a:r>
            <a:br>
              <a:rPr lang="fr-FR" sz="1200" kern="1200" dirty="0">
                <a:solidFill>
                  <a:schemeClr val="tx1"/>
                </a:solidFill>
                <a:effectLst/>
                <a:latin typeface="+mn-lt"/>
                <a:ea typeface="+mn-ea"/>
                <a:cs typeface="+mn-cs"/>
              </a:rPr>
            </a:br>
            <a:endParaRPr lang="nb-NO" dirty="0"/>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2</a:t>
            </a:fld>
            <a:endParaRPr lang="nb-NO"/>
          </a:p>
        </p:txBody>
      </p:sp>
    </p:spTree>
    <p:extLst>
      <p:ext uri="{BB962C8B-B14F-4D97-AF65-F5344CB8AC3E}">
        <p14:creationId xmlns:p14="http://schemas.microsoft.com/office/powerpoint/2010/main" val="1766928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Comment se fait-il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dirty="0"/>
          </a:p>
          <a:p>
            <a:endParaRPr lang="nb-NO" dirty="0"/>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20</a:t>
            </a:fld>
            <a:endParaRPr lang="nb-NO"/>
          </a:p>
        </p:txBody>
      </p:sp>
    </p:spTree>
    <p:extLst>
      <p:ext uri="{BB962C8B-B14F-4D97-AF65-F5344CB8AC3E}">
        <p14:creationId xmlns:p14="http://schemas.microsoft.com/office/powerpoint/2010/main" val="624386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 expliquer ça, je vais vous donner un exemple. Cette voiture ci coûte, en Norvège, non moins que quatre cents dix-huit mille euros.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21</a:t>
            </a:fld>
            <a:endParaRPr lang="nb-NO"/>
          </a:p>
        </p:txBody>
      </p:sp>
    </p:spTree>
    <p:extLst>
      <p:ext uri="{BB962C8B-B14F-4D97-AF65-F5344CB8AC3E}">
        <p14:creationId xmlns:p14="http://schemas.microsoft.com/office/powerpoint/2010/main" val="706452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Peut-être ça ne vous étonne pas tellement, étant donné que ces véhicules sont dotés de mitrailleuses, de plaques pivotantes, d’un bouclier pare-balles, d’un siège éjectable pour votre belle-mère, ou beau-père, et surtout d’épandeurs d’huile et de clous, qui bloquent effectivement la route aux gendarmes ou à n’importe quel poursuivant que vous ayez sur votre dos…</a:t>
            </a:r>
            <a:br>
              <a:rPr lang="fr-FR" sz="1200" kern="1200" dirty="0">
                <a:solidFill>
                  <a:schemeClr val="tx1"/>
                </a:solidFill>
                <a:effectLst/>
                <a:latin typeface="+mn-lt"/>
                <a:ea typeface="+mn-ea"/>
                <a:cs typeface="+mn-cs"/>
              </a:rPr>
            </a:br>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22</a:t>
            </a:fld>
            <a:endParaRPr lang="nb-NO"/>
          </a:p>
        </p:txBody>
      </p:sp>
    </p:spTree>
    <p:extLst>
      <p:ext uri="{BB962C8B-B14F-4D97-AF65-F5344CB8AC3E}">
        <p14:creationId xmlns:p14="http://schemas.microsoft.com/office/powerpoint/2010/main" val="1400443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Mais non. Ceci n’est qu’une partie de l’explication. C’est que, des € 418 000 que vous payerez, les 43 pour cent seront des taxes – sur la puissance, les émissions, le poids, et la valeur ajoutée.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23</a:t>
            </a:fld>
            <a:endParaRPr lang="nb-NO"/>
          </a:p>
        </p:txBody>
      </p:sp>
    </p:spTree>
    <p:extLst>
      <p:ext uri="{BB962C8B-B14F-4D97-AF65-F5344CB8AC3E}">
        <p14:creationId xmlns:p14="http://schemas.microsoft.com/office/powerpoint/2010/main" val="1313060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C’est qu’en Norvège, juste comme en France, il y un système de bonus-malus pour l’enregistrement de voitures neuves. Sauf qu’en Norvège le bonus est nul, donc il n’y a que le malus, et que les taux de ce malus sont beaucoup plus élevés et différentiés qu’en France. </a:t>
            </a:r>
            <a:br>
              <a:rPr lang="fr-FR" sz="1200" kern="1200" dirty="0">
                <a:solidFill>
                  <a:schemeClr val="tx1"/>
                </a:solidFill>
                <a:effectLst/>
                <a:latin typeface="+mn-lt"/>
                <a:ea typeface="+mn-ea"/>
                <a:cs typeface="+mn-cs"/>
              </a:rPr>
            </a:br>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24</a:t>
            </a:fld>
            <a:endParaRPr lang="nb-NO"/>
          </a:p>
        </p:txBody>
      </p:sp>
    </p:spTree>
    <p:extLst>
      <p:ext uri="{BB962C8B-B14F-4D97-AF65-F5344CB8AC3E}">
        <p14:creationId xmlns:p14="http://schemas.microsoft.com/office/powerpoint/2010/main" val="712007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y a quatre composantes, qui s’accumulent. Les voici pour l’année 2016. La composante CO</a:t>
            </a:r>
            <a:r>
              <a:rPr lang="fr-FR" sz="1200" kern="1200" baseline="-25000" dirty="0">
                <a:solidFill>
                  <a:schemeClr val="tx1"/>
                </a:solidFill>
                <a:effectLst/>
                <a:latin typeface="+mn-lt"/>
                <a:ea typeface="+mn-ea"/>
                <a:cs typeface="+mn-cs"/>
              </a:rPr>
              <a:t>2</a:t>
            </a:r>
            <a:r>
              <a:rPr lang="fr-FR" sz="1200" kern="1200" dirty="0">
                <a:solidFill>
                  <a:schemeClr val="tx1"/>
                </a:solidFill>
                <a:effectLst/>
                <a:latin typeface="+mn-lt"/>
                <a:ea typeface="+mn-ea"/>
                <a:cs typeface="+mn-cs"/>
              </a:rPr>
              <a:t> est négative au-dessous de 95 gCO</a:t>
            </a:r>
            <a:r>
              <a:rPr lang="fr-FR" sz="1200" kern="1200" baseline="-25000" dirty="0">
                <a:solidFill>
                  <a:schemeClr val="tx1"/>
                </a:solidFill>
                <a:effectLst/>
                <a:latin typeface="+mn-lt"/>
                <a:ea typeface="+mn-ea"/>
                <a:cs typeface="+mn-cs"/>
              </a:rPr>
              <a:t>2</a:t>
            </a:r>
            <a:r>
              <a:rPr lang="fr-FR" sz="1200" kern="1200" dirty="0">
                <a:solidFill>
                  <a:schemeClr val="tx1"/>
                </a:solidFill>
                <a:effectLst/>
                <a:latin typeface="+mn-lt"/>
                <a:ea typeface="+mn-ea"/>
                <a:cs typeface="+mn-cs"/>
              </a:rPr>
              <a:t>/km selon l’épreuve NEDC. La taxe totale minimum est cependant zéro. Mais remarquez que les voitures à émission nulle sont tout à fait exemptées de la taxe d’achat, ainsi que de la TVA.</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baseline="0"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25</a:t>
            </a:fld>
            <a:endParaRPr lang="nb-NO"/>
          </a:p>
        </p:txBody>
      </p:sp>
    </p:spTree>
    <p:extLst>
      <p:ext uri="{BB962C8B-B14F-4D97-AF65-F5344CB8AC3E}">
        <p14:creationId xmlns:p14="http://schemas.microsoft.com/office/powerpoint/2010/main" val="1849953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fr-FR" sz="1200" kern="1200" dirty="0">
                <a:solidFill>
                  <a:schemeClr val="tx1"/>
                </a:solidFill>
                <a:effectLst/>
                <a:latin typeface="+mn-lt"/>
                <a:ea typeface="+mn-ea"/>
                <a:cs typeface="+mn-cs"/>
              </a:rPr>
              <a:t>Il en résulte des prix en détail qui sont souvent 50 à 100 pour cent plus hauts que les prix hors taxe. C’est surtout les voitures les plus lourdes qui deviennent très chères. On constate que, grâce à leur exonération de la taxe d’achat et de la TVA, les voitures électriques à batterie sont devenues assez concurrentielles. </a:t>
            </a:r>
            <a:endParaRPr lang="nb-NO"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26</a:t>
            </a:fld>
            <a:endParaRPr lang="nb-NO"/>
          </a:p>
        </p:txBody>
      </p:sp>
    </p:spTree>
    <p:extLst>
      <p:ext uri="{BB962C8B-B14F-4D97-AF65-F5344CB8AC3E}">
        <p14:creationId xmlns:p14="http://schemas.microsoft.com/office/powerpoint/2010/main" val="2093735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Et ceci n’est pas tout. Les voitures à batterie ou hydrogène (VEB et VEPC) sont aussi exemptées des péages routiers, des tarifs de stationnement et de la majeure partie de la taxe annuelle de circulation et des tarifs de ferry. Et elles ont généralement le droit d’accès aux voies réservées aux autobus – avantage considérable aux heures d’affluence.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27</a:t>
            </a:fld>
            <a:endParaRPr lang="nb-NO"/>
          </a:p>
        </p:txBody>
      </p:sp>
    </p:spTree>
    <p:extLst>
      <p:ext uri="{BB962C8B-B14F-4D97-AF65-F5344CB8AC3E}">
        <p14:creationId xmlns:p14="http://schemas.microsoft.com/office/powerpoint/2010/main" val="3773545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Passons au scénario d’ultra-faibles émissions. En voici le développement des ventes de voitures particulières neuves. On atteint presque 100 pour cent de voitures à émission nulle en 2025.</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28</a:t>
            </a:fld>
            <a:endParaRPr lang="nb-NO"/>
          </a:p>
        </p:txBody>
      </p:sp>
    </p:spTree>
    <p:extLst>
      <p:ext uri="{BB962C8B-B14F-4D97-AF65-F5344CB8AC3E}">
        <p14:creationId xmlns:p14="http://schemas.microsoft.com/office/powerpoint/2010/main" val="2870178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Et voici une comparaison des flux de voitures neuves selon les trois scénarios. Ils se distinguent nettement.</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FF992C-881F-4D3D-83E8-82227067709F}" type="slidenum">
              <a:rPr lang="nb-NO" smtClean="0"/>
              <a:pPr/>
              <a:t>29</a:t>
            </a:fld>
            <a:endParaRPr lang="nb-NO"/>
          </a:p>
        </p:txBody>
      </p:sp>
    </p:spTree>
    <p:extLst>
      <p:ext uri="{BB962C8B-B14F-4D97-AF65-F5344CB8AC3E}">
        <p14:creationId xmlns:p14="http://schemas.microsoft.com/office/powerpoint/2010/main" val="21905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 voici une autre. On met les hommes à côté des femmes (ce qui beaucoup d’entre nous aimeraient bien), et voilà : on peut constater, à chaque âge, quel sexe est le plus nombreux. Les garçons sommes plus abondants à la naissance. Mais nous sommes moins durables, plus vite mis au rebut, de façon que, déjà à l’âge de 25, vous les femmes nous dépassez en nombre. Parmi les plus âgés, nous les hommes ne sommes qu’une petite minorité.</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3</a:t>
            </a:fld>
            <a:endParaRPr lang="nb-NO"/>
          </a:p>
        </p:txBody>
      </p:sp>
    </p:spTree>
    <p:extLst>
      <p:ext uri="{BB962C8B-B14F-4D97-AF65-F5344CB8AC3E}">
        <p14:creationId xmlns:p14="http://schemas.microsoft.com/office/powerpoint/2010/main" val="2519260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Les stocks de voitures, cependant, s’évoluent de manière beaucoup plus inerte. Notez que, même selon la piste de référence, la composition du stock changera considérablement à long terme, car les voitures neuves acquises sont systématiquement différentes des vieilles voitures qu’elles remplacent.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pPr lvl="0"/>
            <a:br>
              <a:rPr lang="fr-FR" sz="1200" kern="1200" dirty="0">
                <a:solidFill>
                  <a:schemeClr val="tx1"/>
                </a:solidFill>
                <a:effectLst/>
                <a:latin typeface="+mn-lt"/>
                <a:ea typeface="+mn-ea"/>
                <a:cs typeface="+mn-cs"/>
              </a:rPr>
            </a:br>
            <a:endParaRPr lang="nb-NO" dirty="0"/>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30</a:t>
            </a:fld>
            <a:endParaRPr lang="nb-NO"/>
          </a:p>
        </p:txBody>
      </p:sp>
    </p:spTree>
    <p:extLst>
      <p:ext uri="{BB962C8B-B14F-4D97-AF65-F5344CB8AC3E}">
        <p14:creationId xmlns:p14="http://schemas.microsoft.com/office/powerpoint/2010/main" val="136121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On a fait le même exercice pour les camionnettes…</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FF992C-881F-4D3D-83E8-82227067709F}" type="slidenum">
              <a:rPr lang="nb-NO" smtClean="0"/>
              <a:pPr/>
              <a:t>31</a:t>
            </a:fld>
            <a:endParaRPr lang="nb-NO"/>
          </a:p>
        </p:txBody>
      </p:sp>
    </p:spTree>
    <p:extLst>
      <p:ext uri="{BB962C8B-B14F-4D97-AF65-F5344CB8AC3E}">
        <p14:creationId xmlns:p14="http://schemas.microsoft.com/office/powerpoint/2010/main" val="2398459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…et pour les camions et tracteurs de semi-remorque.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32</a:t>
            </a:fld>
            <a:endParaRPr lang="nb-NO"/>
          </a:p>
        </p:txBody>
      </p:sp>
    </p:spTree>
    <p:extLst>
      <p:ext uri="{BB962C8B-B14F-4D97-AF65-F5344CB8AC3E}">
        <p14:creationId xmlns:p14="http://schemas.microsoft.com/office/powerpoint/2010/main" val="39776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Si l’on calcule l’ensemble d’émissions de dioxyde de carbone et leur répartition par classes de véhicule, en voici les résultats selon nos deux scénarios principaux. A l’horizon 2030, les émissions baissent de 21 pour cent par rapport au niveau de 2015, selon le scénario de tendance. Or, selon le scénario d’ultra-faibles émissions, moins réaliste, cette réduction sera de 45 pour cent. Tout ça en dépit d’une forte expansion des personnes-kilomètres et des tonnes-kilomètres de marchandises.</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33</a:t>
            </a:fld>
            <a:endParaRPr lang="nb-NO"/>
          </a:p>
        </p:txBody>
      </p:sp>
    </p:spTree>
    <p:extLst>
      <p:ext uri="{BB962C8B-B14F-4D97-AF65-F5344CB8AC3E}">
        <p14:creationId xmlns:p14="http://schemas.microsoft.com/office/powerpoint/2010/main" val="1272397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fr-FR" sz="1200" kern="1200" dirty="0">
                <a:solidFill>
                  <a:schemeClr val="tx1"/>
                </a:solidFill>
                <a:effectLst/>
                <a:latin typeface="+mn-lt"/>
                <a:ea typeface="+mn-ea"/>
                <a:cs typeface="+mn-cs"/>
              </a:rPr>
              <a:t>Donc, malgré l’expansion rapide des ventes de véhicules neufs à émission nulle, les stocks de véhicules ne changent que d’une manière beaucoup moins vite, inerte, on dirait presque léthargique. Il s’ouvrira donc un décalage temporel entre le flux de véhicules neufs (voir lignes pointillées) et le stock de véhicules existant à chaque stade (voir lignes continues). Pour les émissions de dioxyde de carbone des voitures particulières ce décalage variera de 7 à plus de 15 ans dans le scénario UFE, de 7 à 12 ans dans le scénario de tendance et de 6 à 20 ans dans le cas de référence. </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Plus les caractéristiques des véhicules neufs changent vite, plus vaste sera le décalage, dans la phase initiale, par rapport au stock. </a:t>
            </a:r>
            <a:br>
              <a:rPr lang="fr-FR" sz="1200" kern="1200" dirty="0">
                <a:solidFill>
                  <a:schemeClr val="tx1"/>
                </a:solidFill>
                <a:effectLst/>
                <a:latin typeface="+mn-lt"/>
                <a:ea typeface="+mn-ea"/>
                <a:cs typeface="+mn-cs"/>
              </a:rPr>
            </a:b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34</a:t>
            </a:fld>
            <a:endParaRPr lang="nb-NO"/>
          </a:p>
        </p:txBody>
      </p:sp>
    </p:spTree>
    <p:extLst>
      <p:ext uri="{BB962C8B-B14F-4D97-AF65-F5344CB8AC3E}">
        <p14:creationId xmlns:p14="http://schemas.microsoft.com/office/powerpoint/2010/main" val="3072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Pour les camionnettes, nous estimons que le décalage temporel varie de 4 à 13 ans dans le scénario UFE et de 7 à 8 ans selon les pistes de tendance ou de référence.</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FF992C-881F-4D3D-83E8-82227067709F}" type="slidenum">
              <a:rPr lang="nb-NO" smtClean="0"/>
              <a:pPr/>
              <a:t>35</a:t>
            </a:fld>
            <a:endParaRPr lang="nb-NO"/>
          </a:p>
        </p:txBody>
      </p:sp>
    </p:spTree>
    <p:extLst>
      <p:ext uri="{BB962C8B-B14F-4D97-AF65-F5344CB8AC3E}">
        <p14:creationId xmlns:p14="http://schemas.microsoft.com/office/powerpoint/2010/main" val="1178933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Parmi les poids lourds, le délai se voit osciller entre 3 et 10 ans dans le scénario UFE et entre 17 et 28 ans selon les trajectoires de tendances ou de référence.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36</a:t>
            </a:fld>
            <a:endParaRPr lang="nb-NO"/>
          </a:p>
        </p:txBody>
      </p:sp>
    </p:spTree>
    <p:extLst>
      <p:ext uri="{BB962C8B-B14F-4D97-AF65-F5344CB8AC3E}">
        <p14:creationId xmlns:p14="http://schemas.microsoft.com/office/powerpoint/2010/main" val="2177705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fr-FR" sz="1200" kern="1200" dirty="0">
                <a:solidFill>
                  <a:schemeClr val="tx1"/>
                </a:solidFill>
                <a:effectLst/>
                <a:latin typeface="+mn-lt"/>
                <a:ea typeface="+mn-ea"/>
                <a:cs typeface="+mn-cs"/>
              </a:rPr>
              <a:t>Qu’est-ce que nous avons appris au niveau politique ou empirique ? Que le stock de véhicules est une masse inerte, qui ne change que lentement, même si on y consacre des mesures politiques quasi draconiennes. </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endParaRPr lang="nb-NO"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37</a:t>
            </a:fld>
            <a:endParaRPr lang="nb-NO"/>
          </a:p>
        </p:txBody>
      </p:sp>
    </p:spTree>
    <p:extLst>
      <p:ext uri="{BB962C8B-B14F-4D97-AF65-F5344CB8AC3E}">
        <p14:creationId xmlns:p14="http://schemas.microsoft.com/office/powerpoint/2010/main" val="2224630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fr-FR" sz="1200" kern="1200" dirty="0">
                <a:solidFill>
                  <a:schemeClr val="tx1"/>
                </a:solidFill>
                <a:effectLst/>
                <a:latin typeface="+mn-lt"/>
                <a:ea typeface="+mn-ea"/>
                <a:cs typeface="+mn-cs"/>
              </a:rPr>
              <a:t>Sur le plan méthodologique, il convient de constater l’utilité et la praticité d’un modèle des flux et stocks de véhicules, calqué sur les méthodes de prévisions démographiques. La construction d’un tel modèle est facile, presque triviale. On n’a besoin</a:t>
            </a:r>
            <a:r>
              <a:rPr lang="fr-FR" sz="1200" kern="1200" baseline="0" dirty="0">
                <a:solidFill>
                  <a:schemeClr val="tx1"/>
                </a:solidFill>
                <a:effectLst/>
                <a:latin typeface="+mn-lt"/>
                <a:ea typeface="+mn-ea"/>
                <a:cs typeface="+mn-cs"/>
              </a:rPr>
              <a:t> que de données caractérisant les véhicules eux-mêmes. </a:t>
            </a:r>
            <a:r>
              <a:rPr lang="fr-FR" sz="1200" kern="1200" dirty="0">
                <a:solidFill>
                  <a:schemeClr val="tx1"/>
                </a:solidFill>
                <a:effectLst/>
                <a:latin typeface="+mn-lt"/>
                <a:ea typeface="+mn-ea"/>
                <a:cs typeface="+mn-cs"/>
              </a:rPr>
              <a:t>Ce cadre formel consiste essentiellement d’identités mathématiques – celles-ci presque vides de contenu comportemental ou théorique. </a:t>
            </a:r>
          </a:p>
          <a:p>
            <a:pPr lvl="0"/>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Mais on peut en y ajouter. Ce cadre de comptabilité peut être complété par des relations économiques expliquant, par exemple, les achats de voitures privées neuves, les taux de démolition, les kilométrages moyens ou la demande totale de véhicules. </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Parmi les autres extensions et améliorations potentielles du modèle il convient de considérer la couverture plus complète d'effets secondaires, de manière à inclure, par exemple, les matières particulaires, les émissions d’oxydes d’azote ou les taux d’accident.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38</a:t>
            </a:fld>
            <a:endParaRPr lang="nb-NO"/>
          </a:p>
        </p:txBody>
      </p:sp>
    </p:spTree>
    <p:extLst>
      <p:ext uri="{BB962C8B-B14F-4D97-AF65-F5344CB8AC3E}">
        <p14:creationId xmlns:p14="http://schemas.microsoft.com/office/powerpoint/2010/main" val="3452838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Merci !</a:t>
            </a: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39</a:t>
            </a:fld>
            <a:endParaRPr lang="nb-NO"/>
          </a:p>
        </p:txBody>
      </p:sp>
    </p:spTree>
    <p:extLst>
      <p:ext uri="{BB962C8B-B14F-4D97-AF65-F5344CB8AC3E}">
        <p14:creationId xmlns:p14="http://schemas.microsoft.com/office/powerpoint/2010/main" val="113988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Et voici une troisième image des mêmes chiffres. En mettant les femmes au-dessus des hommes, on peut constater quelle est la génération la plus nombreuse, c’est celle de l’année 1972, qui avaient 44 ans à l’issu de 2016. De même, la cohorte d’après-guerre la moins nombreuse est celle de 1993, qui avaient 23 ans à la fin de 2016.</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4</a:t>
            </a:fld>
            <a:endParaRPr lang="nb-NO"/>
          </a:p>
        </p:txBody>
      </p:sp>
    </p:spTree>
    <p:extLst>
      <p:ext uri="{BB962C8B-B14F-4D97-AF65-F5344CB8AC3E}">
        <p14:creationId xmlns:p14="http://schemas.microsoft.com/office/powerpoint/2010/main" val="400571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Pour nous amuser, on peut aussi tirer et tourner la pyramide</a:t>
            </a:r>
            <a:br>
              <a:rPr lang="fr-FR"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pPr lvl="0"/>
            <a:br>
              <a:rPr lang="fr-FR" sz="1200" kern="1200" dirty="0">
                <a:solidFill>
                  <a:schemeClr val="tx1"/>
                </a:solidFill>
                <a:effectLst/>
                <a:latin typeface="+mn-lt"/>
                <a:ea typeface="+mn-ea"/>
                <a:cs typeface="+mn-cs"/>
              </a:rPr>
            </a:br>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5</a:t>
            </a:fld>
            <a:endParaRPr lang="nb-NO"/>
          </a:p>
        </p:txBody>
      </p:sp>
    </p:spTree>
    <p:extLst>
      <p:ext uri="{BB962C8B-B14F-4D97-AF65-F5344CB8AC3E}">
        <p14:creationId xmlns:p14="http://schemas.microsoft.com/office/powerpoint/2010/main" val="313136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sans que </a:t>
            </a:r>
            <a:endParaRPr lang="nb-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FF992C-881F-4D3D-83E8-82227067709F}" type="slidenum">
              <a:rPr lang="nb-NO" smtClean="0"/>
              <a:pPr/>
              <a:t>6</a:t>
            </a:fld>
            <a:endParaRPr lang="nb-NO"/>
          </a:p>
        </p:txBody>
      </p:sp>
    </p:spTree>
    <p:extLst>
      <p:ext uri="{BB962C8B-B14F-4D97-AF65-F5344CB8AC3E}">
        <p14:creationId xmlns:p14="http://schemas.microsoft.com/office/powerpoint/2010/main" val="382653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soit changée</a:t>
            </a: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7</a:t>
            </a:fld>
            <a:endParaRPr lang="nb-NO"/>
          </a:p>
        </p:txBody>
      </p:sp>
    </p:spTree>
    <p:extLst>
      <p:ext uri="{BB962C8B-B14F-4D97-AF65-F5344CB8AC3E}">
        <p14:creationId xmlns:p14="http://schemas.microsoft.com/office/powerpoint/2010/main" val="328480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la réalité</a:t>
            </a:r>
            <a:endParaRPr lang="nb-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8</a:t>
            </a:fld>
            <a:endParaRPr lang="nb-NO"/>
          </a:p>
        </p:txBody>
      </p:sp>
    </p:spTree>
    <p:extLst>
      <p:ext uri="{BB962C8B-B14F-4D97-AF65-F5344CB8AC3E}">
        <p14:creationId xmlns:p14="http://schemas.microsoft.com/office/powerpoint/2010/main" val="314124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des chiffres,</a:t>
            </a:r>
            <a:endParaRPr lang="nb-NO" dirty="0"/>
          </a:p>
        </p:txBody>
      </p:sp>
      <p:sp>
        <p:nvSpPr>
          <p:cNvPr id="4" name="Slide Number Placeholder 3"/>
          <p:cNvSpPr>
            <a:spLocks noGrp="1"/>
          </p:cNvSpPr>
          <p:nvPr>
            <p:ph type="sldNum" sz="quarter" idx="10"/>
          </p:nvPr>
        </p:nvSpPr>
        <p:spPr/>
        <p:txBody>
          <a:bodyPr/>
          <a:lstStyle/>
          <a:p>
            <a:fld id="{B2FF992C-881F-4D3D-83E8-82227067709F}" type="slidenum">
              <a:rPr lang="nb-NO" smtClean="0"/>
              <a:pPr/>
              <a:t>9</a:t>
            </a:fld>
            <a:endParaRPr lang="nb-NO"/>
          </a:p>
        </p:txBody>
      </p:sp>
    </p:spTree>
    <p:extLst>
      <p:ext uri="{BB962C8B-B14F-4D97-AF65-F5344CB8AC3E}">
        <p14:creationId xmlns:p14="http://schemas.microsoft.com/office/powerpoint/2010/main" val="912453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331640" y="1772816"/>
            <a:ext cx="7126560" cy="1470025"/>
          </a:xfrm>
        </p:spPr>
        <p:txBody>
          <a:bodyPr/>
          <a:lstStyle>
            <a:lvl1pPr algn="l">
              <a:defRPr sz="4400">
                <a:solidFill>
                  <a:schemeClr val="accent1"/>
                </a:solidFill>
                <a:latin typeface="+mj-lt"/>
              </a:defRPr>
            </a:lvl1pPr>
          </a:lstStyle>
          <a:p>
            <a:r>
              <a:rPr lang="nb-NO"/>
              <a:t>Klikk for å redigere tittelstil</a:t>
            </a:r>
            <a:endParaRPr lang="nb-NO" dirty="0"/>
          </a:p>
        </p:txBody>
      </p:sp>
      <p:sp>
        <p:nvSpPr>
          <p:cNvPr id="3" name="Undertittel 2"/>
          <p:cNvSpPr>
            <a:spLocks noGrp="1"/>
          </p:cNvSpPr>
          <p:nvPr>
            <p:ph type="subTitle" idx="1"/>
          </p:nvPr>
        </p:nvSpPr>
        <p:spPr>
          <a:xfrm>
            <a:off x="1331640" y="3356992"/>
            <a:ext cx="7128792" cy="1752600"/>
          </a:xfrm>
        </p:spPr>
        <p:txBody>
          <a:bodyPr>
            <a:normAutofit/>
          </a:bodyPr>
          <a:lstStyle>
            <a:lvl1pPr marL="0" indent="0" algn="l">
              <a:buNone/>
              <a:defRPr sz="28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8AB10F62-E227-483D-BF92-07FC1B48F4A8}" type="datetime1">
              <a:rPr lang="nb-NO" smtClean="0"/>
              <a:pPr/>
              <a:t>22.05.2017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pic>
        <p:nvPicPr>
          <p:cNvPr id="7" name="Bilde 6"/>
          <p:cNvPicPr>
            <a:picLocks noChangeAspect="1"/>
          </p:cNvPicPr>
          <p:nvPr userDrawn="1"/>
        </p:nvPicPr>
        <p:blipFill>
          <a:blip r:embed="rId2" cstate="print"/>
          <a:stretch>
            <a:fillRect/>
          </a:stretch>
        </p:blipFill>
        <p:spPr>
          <a:xfrm>
            <a:off x="0" y="5713470"/>
            <a:ext cx="9144000" cy="1144530"/>
          </a:xfrm>
          <a:prstGeom prst="rect">
            <a:avLst/>
          </a:prstGeom>
        </p:spPr>
      </p:pic>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rcRect l="86224"/>
          <a:stretch>
            <a:fillRect/>
          </a:stretch>
        </p:blipFill>
        <p:spPr>
          <a:xfrm>
            <a:off x="7884368" y="188640"/>
            <a:ext cx="1259632" cy="597835"/>
          </a:xfrm>
          <a:prstGeom prst="rect">
            <a:avLst/>
          </a:prstGeom>
        </p:spPr>
      </p:pic>
      <p:pic>
        <p:nvPicPr>
          <p:cNvPr id="11" name="Bilde 10" descr="Toi_logo_byline_eng.png"/>
          <p:cNvPicPr>
            <a:picLocks noChangeAspect="1"/>
          </p:cNvPicPr>
          <p:nvPr userDrawn="1"/>
        </p:nvPicPr>
        <p:blipFill>
          <a:blip r:embed="rId4" cstate="print"/>
          <a:stretch>
            <a:fillRect/>
          </a:stretch>
        </p:blipFill>
        <p:spPr>
          <a:xfrm>
            <a:off x="306226" y="188640"/>
            <a:ext cx="3977742" cy="504056"/>
          </a:xfrm>
          <a:prstGeom prst="rect">
            <a:avLst/>
          </a:prstGeom>
        </p:spPr>
      </p:pic>
    </p:spTree>
    <p:extLst>
      <p:ext uri="{BB962C8B-B14F-4D97-AF65-F5344CB8AC3E}">
        <p14:creationId xmlns:p14="http://schemas.microsoft.com/office/powerpoint/2010/main" val="175844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D434C2F-C75B-4ABA-9CFE-E676BDB4AB47}" type="datetime1">
              <a:rPr lang="nb-NO" smtClean="0"/>
              <a:pPr/>
              <a:t>22.05.2017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35244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D3F8634-5202-4FE7-A99C-129E1D95D64B}" type="datetime1">
              <a:rPr lang="nb-NO" smtClean="0"/>
              <a:pPr/>
              <a:t>22.05.2017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121401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6C08521-71F3-4C88-8178-FE69E9308EE6}" type="datetime1">
              <a:rPr lang="nb-NO" smtClean="0"/>
              <a:pPr/>
              <a:t>22.05.2017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13674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C85E2E8-EBCD-47CE-B04B-8717382E4AFD}" type="datetime1">
              <a:rPr lang="nb-NO" smtClean="0"/>
              <a:pPr/>
              <a:t>22.05.2017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40578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6" name="Rektangel 5"/>
          <p:cNvSpPr/>
          <p:nvPr userDrawn="1"/>
        </p:nvSpPr>
        <p:spPr>
          <a:xfrm>
            <a:off x="0" y="0"/>
            <a:ext cx="9144000" cy="5877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A2F98849-8DCB-4F52-AC8D-99C248B9CAE5}" type="datetime1">
              <a:rPr lang="nb-NO" smtClean="0"/>
              <a:pPr/>
              <a:t>22.05.2017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45449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115615" y="4406900"/>
            <a:ext cx="7379097" cy="1362075"/>
          </a:xfrm>
        </p:spPr>
        <p:txBody>
          <a:bodyPr anchor="t"/>
          <a:lstStyle>
            <a:lvl1pPr algn="l">
              <a:defRPr sz="4000" b="1" cap="none" baseline="0"/>
            </a:lvl1pPr>
          </a:lstStyle>
          <a:p>
            <a:r>
              <a:rPr lang="nb-NO"/>
              <a:t>Klikk for å redigere tittelstil</a:t>
            </a:r>
            <a:endParaRPr lang="nb-NO" dirty="0"/>
          </a:p>
        </p:txBody>
      </p:sp>
      <p:sp>
        <p:nvSpPr>
          <p:cNvPr id="3" name="Plassholder for tekst 2"/>
          <p:cNvSpPr>
            <a:spLocks noGrp="1"/>
          </p:cNvSpPr>
          <p:nvPr>
            <p:ph type="body" idx="1"/>
          </p:nvPr>
        </p:nvSpPr>
        <p:spPr>
          <a:xfrm>
            <a:off x="1115615" y="2906713"/>
            <a:ext cx="737909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3CE9BD30-BF8B-4EBF-9B0C-1AF345241BB9}" type="datetime1">
              <a:rPr lang="nb-NO" smtClean="0"/>
              <a:pPr/>
              <a:t>22.05.2017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187107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D5F7EEB5-0D55-45F4-B117-68F6E3AC959E}" type="datetime1">
              <a:rPr lang="nb-NO" smtClean="0"/>
              <a:pPr/>
              <a:t>22.05.2017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53925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7A81029-32E2-4C0A-80AC-4015B7CEA141}" type="datetime1">
              <a:rPr lang="nb-NO" smtClean="0"/>
              <a:pPr/>
              <a:t>22.05.2017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373604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238F022-0CE0-4500-A368-B407744390B7}" type="datetime1">
              <a:rPr lang="nb-NO" smtClean="0"/>
              <a:pPr/>
              <a:t>22.05.2017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410415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198895F-6437-4D6A-997B-7A67107F8BCB}" type="datetime1">
              <a:rPr lang="nb-NO" smtClean="0"/>
              <a:pPr/>
              <a:t>22.05.2017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79362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C873DB0-7937-4E7B-BC19-BC49AAC03977}" type="datetime1">
              <a:rPr lang="nb-NO" smtClean="0"/>
              <a:pPr/>
              <a:t>22.05.2017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71770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545237"/>
            <a:ext cx="802432" cy="268139"/>
          </a:xfrm>
          <a:prstGeom prst="rect">
            <a:avLst/>
          </a:prstGeom>
        </p:spPr>
        <p:txBody>
          <a:bodyPr vert="horz" lIns="0" tIns="0" rIns="0" bIns="0" rtlCol="0" anchor="ctr"/>
          <a:lstStyle>
            <a:lvl1pPr algn="l">
              <a:defRPr sz="1000">
                <a:solidFill>
                  <a:schemeClr val="tx1">
                    <a:tint val="75000"/>
                  </a:schemeClr>
                </a:solidFill>
              </a:defRPr>
            </a:lvl1pPr>
          </a:lstStyle>
          <a:p>
            <a:fld id="{FD74D5EB-1B14-4CE4-B1A6-D4132BD1865A}" type="datetime1">
              <a:rPr lang="nb-NO" smtClean="0"/>
              <a:pPr/>
              <a:t>22.05.2017</a:t>
            </a:fld>
            <a:endParaRPr lang="nb-NO" dirty="0"/>
          </a:p>
        </p:txBody>
      </p:sp>
      <p:sp>
        <p:nvSpPr>
          <p:cNvPr id="5" name="Plassholder for bunntekst 4"/>
          <p:cNvSpPr>
            <a:spLocks noGrp="1"/>
          </p:cNvSpPr>
          <p:nvPr>
            <p:ph type="ftr" sz="quarter" idx="3"/>
          </p:nvPr>
        </p:nvSpPr>
        <p:spPr>
          <a:xfrm>
            <a:off x="1331640" y="6545237"/>
            <a:ext cx="4032448" cy="268139"/>
          </a:xfrm>
          <a:prstGeom prst="rect">
            <a:avLst/>
          </a:prstGeom>
        </p:spPr>
        <p:txBody>
          <a:bodyPr vert="horz" lIns="0" tIns="0" rIns="0" bIns="0" rtlCol="0" anchor="ctr"/>
          <a:lstStyle>
            <a:lvl1pPr algn="ctr">
              <a:defRPr sz="10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5785792" y="6545237"/>
            <a:ext cx="442392" cy="268139"/>
          </a:xfrm>
          <a:prstGeom prst="rect">
            <a:avLst/>
          </a:prstGeom>
        </p:spPr>
        <p:txBody>
          <a:bodyPr vert="horz" lIns="0" tIns="0" rIns="0" bIns="0" rtlCol="0" anchor="ctr"/>
          <a:lstStyle>
            <a:lvl1pPr algn="l">
              <a:defRPr sz="1000">
                <a:solidFill>
                  <a:schemeClr val="tx1">
                    <a:tint val="75000"/>
                  </a:schemeClr>
                </a:solidFill>
              </a:defRPr>
            </a:lvl1pPr>
          </a:lstStyle>
          <a:p>
            <a:fld id="{71FC3D63-8603-43E3-9285-1800AE477FF4}" type="slidenum">
              <a:rPr lang="nb-NO" smtClean="0"/>
              <a:pPr/>
              <a:t>‹#›</a:t>
            </a:fld>
            <a:endParaRPr lang="nb-NO"/>
          </a:p>
        </p:txBody>
      </p:sp>
      <p:sp>
        <p:nvSpPr>
          <p:cNvPr id="8" name="Plassholder for lysbildenummer 5"/>
          <p:cNvSpPr txBox="1">
            <a:spLocks/>
          </p:cNvSpPr>
          <p:nvPr/>
        </p:nvSpPr>
        <p:spPr>
          <a:xfrm>
            <a:off x="5292080" y="6545237"/>
            <a:ext cx="442392" cy="268139"/>
          </a:xfrm>
          <a:prstGeom prst="rect">
            <a:avLst/>
          </a:prstGeom>
        </p:spPr>
        <p:txBody>
          <a:bodyPr vert="horz" lIns="0" tIns="0" rIns="0" bIns="0" rtlCol="0" anchor="ctr"/>
          <a:lstStyle>
            <a:lvl1pPr algn="l">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err="1">
                <a:ln>
                  <a:noFill/>
                </a:ln>
                <a:solidFill>
                  <a:schemeClr val="tx1">
                    <a:tint val="75000"/>
                  </a:schemeClr>
                </a:solidFill>
                <a:effectLst/>
                <a:uLnTx/>
                <a:uFillTx/>
                <a:latin typeface="+mn-lt"/>
                <a:ea typeface="+mn-ea"/>
                <a:cs typeface="+mn-cs"/>
              </a:rPr>
              <a:t>Page</a:t>
            </a:r>
            <a:endParaRPr kumimoji="0" lang="nb-NO"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Bilde 8" descr="Toi_logo_byline_eng.png"/>
          <p:cNvPicPr>
            <a:picLocks noChangeAspect="1"/>
          </p:cNvPicPr>
          <p:nvPr/>
        </p:nvPicPr>
        <p:blipFill>
          <a:blip r:embed="rId14" cstate="print"/>
          <a:stretch>
            <a:fillRect/>
          </a:stretch>
        </p:blipFill>
        <p:spPr>
          <a:xfrm>
            <a:off x="6300192" y="6451480"/>
            <a:ext cx="2520280" cy="319368"/>
          </a:xfrm>
          <a:prstGeom prst="rect">
            <a:avLst/>
          </a:prstGeom>
        </p:spPr>
      </p:pic>
    </p:spTree>
    <p:extLst>
      <p:ext uri="{BB962C8B-B14F-4D97-AF65-F5344CB8AC3E}">
        <p14:creationId xmlns:p14="http://schemas.microsoft.com/office/powerpoint/2010/main" val="128387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180000" indent="-180000" algn="l" defTabSz="914400" rtl="0" eaLnBrk="1" latinLnBrk="0" hangingPunct="1">
        <a:spcBef>
          <a:spcPct val="20000"/>
        </a:spcBef>
        <a:buClrTx/>
        <a:buFont typeface="Wingdings" pitchFamily="2" charset="2"/>
        <a:buChar char="§"/>
        <a:defRPr sz="2400" kern="1200">
          <a:solidFill>
            <a:schemeClr val="tx1"/>
          </a:solidFill>
          <a:latin typeface="+mn-lt"/>
          <a:ea typeface="+mn-ea"/>
          <a:cs typeface="+mn-cs"/>
        </a:defRPr>
      </a:lvl1pPr>
      <a:lvl2pPr marL="720000" indent="-180000" algn="l" defTabSz="914400" rtl="0" eaLnBrk="1" latinLnBrk="0" hangingPunct="1">
        <a:spcBef>
          <a:spcPct val="20000"/>
        </a:spcBef>
        <a:buClr>
          <a:schemeClr val="bg2">
            <a:lumMod val="50000"/>
          </a:schemeClr>
        </a:buClr>
        <a:buFont typeface="Wingdings" pitchFamily="2" charset="2"/>
        <a:buChar char="§"/>
        <a:defRPr sz="2000" i="1" kern="1200">
          <a:solidFill>
            <a:schemeClr val="tx1"/>
          </a:solidFill>
          <a:latin typeface="+mn-lt"/>
          <a:ea typeface="+mn-ea"/>
          <a:cs typeface="+mn-cs"/>
        </a:defRPr>
      </a:lvl2pPr>
      <a:lvl3pPr marL="1080000" indent="-180000" algn="l" defTabSz="914400" rtl="0" eaLnBrk="1" latinLnBrk="0" hangingPunct="1">
        <a:spcBef>
          <a:spcPct val="20000"/>
        </a:spcBef>
        <a:buClr>
          <a:schemeClr val="bg2">
            <a:lumMod val="90000"/>
          </a:schemeClr>
        </a:buClr>
        <a:buFont typeface="Wingdings" pitchFamily="2" charset="2"/>
        <a:buChar char="§"/>
        <a:defRPr sz="1800" kern="1200">
          <a:solidFill>
            <a:schemeClr val="tx1"/>
          </a:solidFill>
          <a:latin typeface="+mn-lt"/>
          <a:ea typeface="+mn-ea"/>
          <a:cs typeface="+mn-cs"/>
        </a:defRPr>
      </a:lvl3pPr>
      <a:lvl4pPr marL="1620000" indent="-180000" algn="l" defTabSz="914400" rtl="0" eaLnBrk="1" latinLnBrk="0" hangingPunct="1">
        <a:spcBef>
          <a:spcPct val="20000"/>
        </a:spcBef>
        <a:buClr>
          <a:schemeClr val="bg2">
            <a:lumMod val="90000"/>
          </a:schemeClr>
        </a:buClr>
        <a:buFont typeface="Wingdings" pitchFamily="2" charset="2"/>
        <a:buChar char="§"/>
        <a:defRPr sz="1800" i="1" kern="1200">
          <a:solidFill>
            <a:schemeClr val="tx1"/>
          </a:solidFill>
          <a:latin typeface="+mn-lt"/>
          <a:ea typeface="+mn-ea"/>
          <a:cs typeface="+mn-cs"/>
        </a:defRPr>
      </a:lvl4pPr>
      <a:lvl5pPr marL="1980000" indent="-180000" algn="l" defTabSz="914400" rtl="0" eaLnBrk="1" latinLnBrk="0" hangingPunct="1">
        <a:spcBef>
          <a:spcPct val="20000"/>
        </a:spcBef>
        <a:buClr>
          <a:schemeClr val="bg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f@toi.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mobilitedurable.forumdediscussions.com/t857-appel-a-communication-socio-economie-des-transpor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sciencedirect.com/science/article/pii/S0965856416311685" TargetMode="External"/><Relationship Id="rId5" Type="http://schemas.openxmlformats.org/officeDocument/2006/relationships/hyperlink" Target="http://rdcu.be/ql5Y" TargetMode="External"/><Relationship Id="rId4" Type="http://schemas.openxmlformats.org/officeDocument/2006/relationships/hyperlink" Target="http://link.springer.com/article/10.1007/s12544-016-0210-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23528" y="1700808"/>
            <a:ext cx="8640960" cy="1944216"/>
          </a:xfrm>
        </p:spPr>
        <p:txBody>
          <a:bodyPr>
            <a:noAutofit/>
          </a:bodyPr>
          <a:lstStyle/>
          <a:p>
            <a:pPr algn="ctr"/>
            <a:r>
              <a:rPr lang="fr-FR" dirty="0"/>
              <a:t>Un modèle de prévision </a:t>
            </a:r>
            <a:br>
              <a:rPr lang="fr-FR" dirty="0"/>
            </a:br>
            <a:r>
              <a:rPr lang="fr-FR" dirty="0"/>
              <a:t>du parc automobile </a:t>
            </a:r>
            <a:br>
              <a:rPr lang="fr-FR" dirty="0"/>
            </a:br>
            <a:r>
              <a:rPr lang="fr-FR" dirty="0"/>
              <a:t>et de son empreinte climatique </a:t>
            </a:r>
            <a:br>
              <a:rPr lang="nb-NO" b="1" dirty="0"/>
            </a:br>
            <a:r>
              <a:rPr lang="nb-NO" dirty="0"/>
              <a:t> </a:t>
            </a:r>
          </a:p>
        </p:txBody>
      </p:sp>
      <p:sp>
        <p:nvSpPr>
          <p:cNvPr id="3" name="Undertittel 2"/>
          <p:cNvSpPr>
            <a:spLocks noGrp="1"/>
          </p:cNvSpPr>
          <p:nvPr>
            <p:ph type="subTitle" idx="1"/>
          </p:nvPr>
        </p:nvSpPr>
        <p:spPr>
          <a:xfrm>
            <a:off x="1475656" y="3789040"/>
            <a:ext cx="7128792" cy="1080120"/>
          </a:xfrm>
        </p:spPr>
        <p:txBody>
          <a:bodyPr>
            <a:noAutofit/>
          </a:bodyPr>
          <a:lstStyle/>
          <a:p>
            <a:pPr algn="ctr"/>
            <a:r>
              <a:rPr lang="nb-NO" sz="1600" dirty="0"/>
              <a:t>Lars-Erik Fridstrøm</a:t>
            </a:r>
          </a:p>
          <a:p>
            <a:pPr algn="ctr"/>
            <a:r>
              <a:rPr lang="nb-NO" sz="1600" dirty="0" err="1"/>
              <a:t>Institut</a:t>
            </a:r>
            <a:r>
              <a:rPr lang="nb-NO" sz="1600" dirty="0"/>
              <a:t> </a:t>
            </a:r>
            <a:r>
              <a:rPr lang="nb-NO" sz="1600" dirty="0" err="1"/>
              <a:t>Norvégien</a:t>
            </a:r>
            <a:r>
              <a:rPr lang="nb-NO" sz="1600" dirty="0"/>
              <a:t> de </a:t>
            </a:r>
            <a:r>
              <a:rPr lang="nb-NO" sz="1600" dirty="0" err="1"/>
              <a:t>Recherche</a:t>
            </a:r>
            <a:r>
              <a:rPr lang="nb-NO" sz="1600" dirty="0"/>
              <a:t> sur les Transports (TØI)</a:t>
            </a:r>
          </a:p>
          <a:p>
            <a:pPr algn="ctr"/>
            <a:r>
              <a:rPr lang="nb-NO" sz="1600" dirty="0">
                <a:hlinkClick r:id="rId3"/>
              </a:rPr>
              <a:t>lef@toi.no</a:t>
            </a:r>
            <a:r>
              <a:rPr lang="nb-NO" sz="1600" dirty="0"/>
              <a:t> </a:t>
            </a:r>
          </a:p>
          <a:p>
            <a:pPr algn="ctr"/>
            <a:endParaRPr lang="nb-NO" sz="1800" dirty="0"/>
          </a:p>
          <a:p>
            <a:pPr algn="ctr"/>
            <a:r>
              <a:rPr lang="fr-FR" sz="1800" dirty="0"/>
              <a:t>Communication au</a:t>
            </a:r>
            <a:br>
              <a:rPr lang="fr-FR" sz="1800" dirty="0"/>
            </a:br>
            <a:r>
              <a:rPr lang="fr-FR" sz="1800" u="sng" dirty="0">
                <a:hlinkClick r:id="rId4"/>
              </a:rPr>
              <a:t>16ème séminaire francophone de socio-économie des transports</a:t>
            </a:r>
            <a:r>
              <a:rPr lang="fr-FR" sz="1800" dirty="0"/>
              <a:t>, Marne-la-Vallée, 18-19 mai 2017</a:t>
            </a:r>
            <a:endParaRPr lang="nb-NO" sz="1800" dirty="0"/>
          </a:p>
        </p:txBody>
      </p:sp>
    </p:spTree>
    <p:extLst>
      <p:ext uri="{BB962C8B-B14F-4D97-AF65-F5344CB8AC3E}">
        <p14:creationId xmlns:p14="http://schemas.microsoft.com/office/powerpoint/2010/main" val="364052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71FC3D63-8603-43E3-9285-1800AE477FF4}" type="slidenum">
              <a:rPr lang="nb-NO" smtClean="0"/>
              <a:pPr/>
              <a:t>10</a:t>
            </a:fld>
            <a:endParaRPr lang="nb-NO"/>
          </a:p>
        </p:txBody>
      </p:sp>
      <p:pic>
        <p:nvPicPr>
          <p:cNvPr id="5" name="Bilde 4"/>
          <p:cNvPicPr>
            <a:picLocks/>
          </p:cNvPicPr>
          <p:nvPr/>
        </p:nvPicPr>
        <p:blipFill>
          <a:blip r:embed="rId3"/>
          <a:stretch>
            <a:fillRect/>
          </a:stretch>
        </p:blipFill>
        <p:spPr>
          <a:xfrm rot="5400000">
            <a:off x="1398427" y="-1552713"/>
            <a:ext cx="5893334" cy="9244286"/>
          </a:xfrm>
          <a:prstGeom prst="rect">
            <a:avLst/>
          </a:prstGeom>
        </p:spPr>
      </p:pic>
    </p:spTree>
    <p:extLst>
      <p:ext uri="{BB962C8B-B14F-4D97-AF65-F5344CB8AC3E}">
        <p14:creationId xmlns:p14="http://schemas.microsoft.com/office/powerpoint/2010/main" val="353768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190" y="321802"/>
            <a:ext cx="9144000" cy="476672"/>
          </a:xfrm>
        </p:spPr>
        <p:txBody>
          <a:bodyPr>
            <a:noAutofit/>
          </a:bodyPr>
          <a:lstStyle/>
          <a:p>
            <a:r>
              <a:rPr lang="nb-NO" sz="3200" dirty="0"/>
              <a:t>Pyramide de </a:t>
            </a:r>
            <a:r>
              <a:rPr lang="nb-NO" sz="3200" dirty="0" err="1"/>
              <a:t>voitures</a:t>
            </a:r>
            <a:r>
              <a:rPr lang="nb-NO" sz="3200" dirty="0"/>
              <a:t> </a:t>
            </a:r>
            <a:r>
              <a:rPr lang="nb-NO" sz="3200" dirty="0" err="1"/>
              <a:t>particulières</a:t>
            </a:r>
            <a:r>
              <a:rPr lang="nb-NO" sz="3200" dirty="0"/>
              <a:t> en </a:t>
            </a:r>
            <a:r>
              <a:rPr lang="nb-NO" sz="3200" dirty="0" err="1"/>
              <a:t>Norvège</a:t>
            </a:r>
            <a:endParaRPr lang="nb-NO" sz="3200" dirty="0"/>
          </a:p>
        </p:txBody>
      </p:sp>
      <p:sp>
        <p:nvSpPr>
          <p:cNvPr id="3" name="Plassholder for lysbildenummer 2"/>
          <p:cNvSpPr>
            <a:spLocks noGrp="1"/>
          </p:cNvSpPr>
          <p:nvPr>
            <p:ph type="sldNum" sz="quarter" idx="12"/>
          </p:nvPr>
        </p:nvSpPr>
        <p:spPr/>
        <p:txBody>
          <a:bodyPr/>
          <a:lstStyle/>
          <a:p>
            <a:fld id="{71FC3D63-8603-43E3-9285-1800AE477FF4}" type="slidenum">
              <a:rPr lang="nb-NO" smtClean="0"/>
              <a:pPr/>
              <a:t>11</a:t>
            </a:fld>
            <a:endParaRPr lang="nb-NO"/>
          </a:p>
        </p:txBody>
      </p:sp>
      <p:pic>
        <p:nvPicPr>
          <p:cNvPr id="5" name="Bilde 4"/>
          <p:cNvPicPr>
            <a:picLocks noChangeAspect="1"/>
          </p:cNvPicPr>
          <p:nvPr/>
        </p:nvPicPr>
        <p:blipFill>
          <a:blip r:embed="rId3"/>
          <a:stretch>
            <a:fillRect/>
          </a:stretch>
        </p:blipFill>
        <p:spPr>
          <a:xfrm>
            <a:off x="0" y="1052405"/>
            <a:ext cx="9147190" cy="5351971"/>
          </a:xfrm>
          <a:prstGeom prst="rect">
            <a:avLst/>
          </a:prstGeom>
        </p:spPr>
      </p:pic>
    </p:spTree>
    <p:extLst>
      <p:ext uri="{BB962C8B-B14F-4D97-AF65-F5344CB8AC3E}">
        <p14:creationId xmlns:p14="http://schemas.microsoft.com/office/powerpoint/2010/main" val="911284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190" y="321802"/>
            <a:ext cx="9144000" cy="476672"/>
          </a:xfrm>
        </p:spPr>
        <p:txBody>
          <a:bodyPr>
            <a:noAutofit/>
          </a:bodyPr>
          <a:lstStyle/>
          <a:p>
            <a:r>
              <a:rPr lang="nb-NO" sz="3200" dirty="0"/>
              <a:t>Pyramide de </a:t>
            </a:r>
            <a:r>
              <a:rPr lang="nb-NO" sz="3200" dirty="0" err="1"/>
              <a:t>voitures</a:t>
            </a:r>
            <a:r>
              <a:rPr lang="nb-NO" sz="3200" dirty="0"/>
              <a:t> </a:t>
            </a:r>
            <a:r>
              <a:rPr lang="nb-NO" sz="3200" dirty="0" err="1"/>
              <a:t>particulières</a:t>
            </a:r>
            <a:r>
              <a:rPr lang="nb-NO" sz="3200" dirty="0"/>
              <a:t> en </a:t>
            </a:r>
            <a:r>
              <a:rPr lang="nb-NO" sz="3200" dirty="0" err="1"/>
              <a:t>Norvège</a:t>
            </a:r>
            <a:endParaRPr lang="nb-NO" sz="3200" dirty="0"/>
          </a:p>
        </p:txBody>
      </p:sp>
      <p:sp>
        <p:nvSpPr>
          <p:cNvPr id="3" name="Plassholder for lysbildenummer 2"/>
          <p:cNvSpPr>
            <a:spLocks noGrp="1"/>
          </p:cNvSpPr>
          <p:nvPr>
            <p:ph type="sldNum" sz="quarter" idx="12"/>
          </p:nvPr>
        </p:nvSpPr>
        <p:spPr/>
        <p:txBody>
          <a:bodyPr/>
          <a:lstStyle/>
          <a:p>
            <a:fld id="{71FC3D63-8603-43E3-9285-1800AE477FF4}" type="slidenum">
              <a:rPr lang="nb-NO" smtClean="0"/>
              <a:pPr/>
              <a:t>12</a:t>
            </a:fld>
            <a:endParaRPr lang="nb-NO"/>
          </a:p>
        </p:txBody>
      </p:sp>
      <p:pic>
        <p:nvPicPr>
          <p:cNvPr id="4" name="Bilde 3"/>
          <p:cNvPicPr>
            <a:picLocks noChangeAspect="1"/>
          </p:cNvPicPr>
          <p:nvPr/>
        </p:nvPicPr>
        <p:blipFill>
          <a:blip r:embed="rId3"/>
          <a:stretch>
            <a:fillRect/>
          </a:stretch>
        </p:blipFill>
        <p:spPr>
          <a:xfrm>
            <a:off x="1" y="1071854"/>
            <a:ext cx="9144000" cy="5292834"/>
          </a:xfrm>
          <a:prstGeom prst="rect">
            <a:avLst/>
          </a:prstGeom>
        </p:spPr>
      </p:pic>
    </p:spTree>
    <p:extLst>
      <p:ext uri="{BB962C8B-B14F-4D97-AF65-F5344CB8AC3E}">
        <p14:creationId xmlns:p14="http://schemas.microsoft.com/office/powerpoint/2010/main" val="369609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71FC3D63-8603-43E3-9285-1800AE477FF4}" type="slidenum">
              <a:rPr lang="nb-NO" smtClean="0"/>
              <a:pPr/>
              <a:t>13</a:t>
            </a:fld>
            <a:endParaRPr lang="nb-NO"/>
          </a:p>
        </p:txBody>
      </p:sp>
      <p:pic>
        <p:nvPicPr>
          <p:cNvPr id="5" name="Bilde 4"/>
          <p:cNvPicPr>
            <a:picLocks noChangeAspect="1"/>
          </p:cNvPicPr>
          <p:nvPr/>
        </p:nvPicPr>
        <p:blipFill>
          <a:blip r:embed="rId3"/>
          <a:stretch>
            <a:fillRect/>
          </a:stretch>
        </p:blipFill>
        <p:spPr>
          <a:xfrm rot="5400000">
            <a:off x="2860565" y="751333"/>
            <a:ext cx="6735238" cy="5478095"/>
          </a:xfrm>
          <a:prstGeom prst="rect">
            <a:avLst/>
          </a:prstGeom>
        </p:spPr>
      </p:pic>
      <p:sp>
        <p:nvSpPr>
          <p:cNvPr id="3" name="TekstSylinder 2"/>
          <p:cNvSpPr txBox="1"/>
          <p:nvPr/>
        </p:nvSpPr>
        <p:spPr>
          <a:xfrm>
            <a:off x="0" y="858890"/>
            <a:ext cx="3563888" cy="4524315"/>
          </a:xfrm>
          <a:prstGeom prst="rect">
            <a:avLst/>
          </a:prstGeom>
          <a:noFill/>
        </p:spPr>
        <p:txBody>
          <a:bodyPr wrap="square" rtlCol="0">
            <a:spAutoFit/>
          </a:bodyPr>
          <a:lstStyle/>
          <a:p>
            <a:r>
              <a:rPr lang="fr-FR" sz="2400" dirty="0"/>
              <a:t>Pour prévoir la population d’une année à l’autre, il suffit de  connaître, pour chaque sexe et chaque tranche d’âge, les taux de</a:t>
            </a:r>
          </a:p>
          <a:p>
            <a:pPr marL="285750" indent="-285750">
              <a:buFont typeface="Arial" panose="020B0604020202020204" pitchFamily="34" charset="0"/>
              <a:buChar char="•"/>
            </a:pPr>
            <a:r>
              <a:rPr lang="fr-FR" sz="2400" dirty="0">
                <a:solidFill>
                  <a:srgbClr val="FF0000"/>
                </a:solidFill>
              </a:rPr>
              <a:t>naissances</a:t>
            </a:r>
          </a:p>
          <a:p>
            <a:pPr marL="285750" indent="-285750">
              <a:buFont typeface="Arial" panose="020B0604020202020204" pitchFamily="34" charset="0"/>
              <a:buChar char="•"/>
            </a:pPr>
            <a:r>
              <a:rPr lang="fr-FR" sz="2400" dirty="0">
                <a:solidFill>
                  <a:srgbClr val="FF0000"/>
                </a:solidFill>
              </a:rPr>
              <a:t>morts</a:t>
            </a:r>
          </a:p>
          <a:p>
            <a:pPr marL="285750" indent="-285750">
              <a:buFont typeface="Arial" panose="020B0604020202020204" pitchFamily="34" charset="0"/>
              <a:buChar char="•"/>
            </a:pPr>
            <a:r>
              <a:rPr lang="fr-FR" sz="2400" dirty="0">
                <a:solidFill>
                  <a:srgbClr val="FF0000"/>
                </a:solidFill>
              </a:rPr>
              <a:t>émigrés</a:t>
            </a:r>
          </a:p>
          <a:p>
            <a:pPr marL="285750" indent="-285750">
              <a:buFont typeface="Arial" panose="020B0604020202020204" pitchFamily="34" charset="0"/>
              <a:buChar char="•"/>
            </a:pPr>
            <a:r>
              <a:rPr lang="fr-FR" sz="2400" dirty="0">
                <a:solidFill>
                  <a:srgbClr val="FF0000"/>
                </a:solidFill>
              </a:rPr>
              <a:t>immigrés</a:t>
            </a:r>
          </a:p>
          <a:p>
            <a:r>
              <a:rPr lang="fr-FR" sz="2400" dirty="0"/>
              <a:t>ou au moins leurs sommes nettes. </a:t>
            </a:r>
          </a:p>
        </p:txBody>
      </p:sp>
    </p:spTree>
    <p:extLst>
      <p:ext uri="{BB962C8B-B14F-4D97-AF65-F5344CB8AC3E}">
        <p14:creationId xmlns:p14="http://schemas.microsoft.com/office/powerpoint/2010/main" val="397406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14</a:t>
            </a:fld>
            <a:endParaRPr lang="nb-NO"/>
          </a:p>
        </p:txBody>
      </p:sp>
      <p:sp>
        <p:nvSpPr>
          <p:cNvPr id="4" name="Tittel 1"/>
          <p:cNvSpPr>
            <a:spLocks noGrp="1"/>
          </p:cNvSpPr>
          <p:nvPr>
            <p:ph type="title"/>
          </p:nvPr>
        </p:nvSpPr>
        <p:spPr>
          <a:xfrm>
            <a:off x="457200" y="44450"/>
            <a:ext cx="8229600" cy="647700"/>
          </a:xfrm>
        </p:spPr>
        <p:txBody>
          <a:bodyPr>
            <a:normAutofit fontScale="90000"/>
          </a:bodyPr>
          <a:lstStyle/>
          <a:p>
            <a:r>
              <a:rPr lang="fr-FR" dirty="0"/>
              <a:t>Parallèles entre flux bruts </a:t>
            </a:r>
          </a:p>
        </p:txBody>
      </p:sp>
      <p:sp>
        <p:nvSpPr>
          <p:cNvPr id="2" name="TekstSylinder 1"/>
          <p:cNvSpPr txBox="1"/>
          <p:nvPr/>
        </p:nvSpPr>
        <p:spPr>
          <a:xfrm>
            <a:off x="448869" y="1124744"/>
            <a:ext cx="4330824" cy="2954655"/>
          </a:xfrm>
          <a:prstGeom prst="rect">
            <a:avLst/>
          </a:prstGeom>
          <a:noFill/>
        </p:spPr>
        <p:txBody>
          <a:bodyPr wrap="square" rtlCol="0">
            <a:spAutoFit/>
          </a:bodyPr>
          <a:lstStyle/>
          <a:p>
            <a:r>
              <a:rPr lang="fr-FR" sz="2800" dirty="0">
                <a:solidFill>
                  <a:srgbClr val="FF0000"/>
                </a:solidFill>
              </a:rPr>
              <a:t>Etres humains</a:t>
            </a:r>
          </a:p>
          <a:p>
            <a:pPr marL="285750" indent="-285750">
              <a:buFont typeface="Arial" panose="020B0604020202020204" pitchFamily="34" charset="0"/>
              <a:buChar char="•"/>
            </a:pPr>
            <a:r>
              <a:rPr lang="fr-FR" sz="2800" dirty="0"/>
              <a:t>Naissances</a:t>
            </a:r>
          </a:p>
          <a:p>
            <a:pPr marL="285750" indent="-285750">
              <a:buFont typeface="Arial" panose="020B0604020202020204" pitchFamily="34" charset="0"/>
              <a:buChar char="•"/>
            </a:pPr>
            <a:r>
              <a:rPr lang="fr-FR" sz="2800" dirty="0"/>
              <a:t>Morts</a:t>
            </a:r>
          </a:p>
          <a:p>
            <a:pPr marL="285750" indent="-285750">
              <a:buFont typeface="Arial" panose="020B0604020202020204" pitchFamily="34" charset="0"/>
              <a:buChar char="•"/>
            </a:pPr>
            <a:r>
              <a:rPr lang="fr-FR" sz="2800" dirty="0"/>
              <a:t>Emigrés</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a:t>Immigrés</a:t>
            </a:r>
          </a:p>
          <a:p>
            <a:pPr marL="285750" indent="-285750">
              <a:buFont typeface="Arial" panose="020B0604020202020204" pitchFamily="34" charset="0"/>
              <a:buChar char="•"/>
            </a:pPr>
            <a:endParaRPr lang="nb-NO" dirty="0"/>
          </a:p>
        </p:txBody>
      </p:sp>
      <p:sp>
        <p:nvSpPr>
          <p:cNvPr id="5" name="TekstSylinder 4"/>
          <p:cNvSpPr txBox="1"/>
          <p:nvPr/>
        </p:nvSpPr>
        <p:spPr>
          <a:xfrm>
            <a:off x="3059832" y="1124743"/>
            <a:ext cx="5976664" cy="3385542"/>
          </a:xfrm>
          <a:prstGeom prst="rect">
            <a:avLst/>
          </a:prstGeom>
          <a:noFill/>
        </p:spPr>
        <p:txBody>
          <a:bodyPr wrap="square" rtlCol="0">
            <a:spAutoFit/>
          </a:bodyPr>
          <a:lstStyle/>
          <a:p>
            <a:r>
              <a:rPr lang="fr-FR" sz="2800" dirty="0">
                <a:solidFill>
                  <a:srgbClr val="FF0000"/>
                </a:solidFill>
              </a:rPr>
              <a:t>Véhicules</a:t>
            </a:r>
          </a:p>
          <a:p>
            <a:pPr marL="285750" indent="-285750">
              <a:buFont typeface="Arial" panose="020B0604020202020204" pitchFamily="34" charset="0"/>
              <a:buChar char="•"/>
            </a:pPr>
            <a:r>
              <a:rPr lang="fr-FR" sz="2800" dirty="0"/>
              <a:t>Véhicules neufs inscrits</a:t>
            </a:r>
          </a:p>
          <a:p>
            <a:pPr marL="285750" indent="-285750">
              <a:buFont typeface="Arial" panose="020B0604020202020204" pitchFamily="34" charset="0"/>
              <a:buChar char="•"/>
            </a:pPr>
            <a:r>
              <a:rPr lang="fr-FR" sz="2800" dirty="0"/>
              <a:t>Véhicules démolis</a:t>
            </a:r>
          </a:p>
          <a:p>
            <a:pPr marL="285750" indent="-285750">
              <a:buFont typeface="Arial" panose="020B0604020202020204" pitchFamily="34" charset="0"/>
              <a:buChar char="•"/>
            </a:pPr>
            <a:r>
              <a:rPr lang="fr-FR" sz="2800" dirty="0"/>
              <a:t>Exportation de véhicules d’occasion + désinscriptions </a:t>
            </a:r>
          </a:p>
          <a:p>
            <a:pPr marL="285750" indent="-285750">
              <a:buFont typeface="Arial" panose="020B0604020202020204" pitchFamily="34" charset="0"/>
              <a:buChar char="•"/>
            </a:pPr>
            <a:r>
              <a:rPr lang="fr-FR" sz="2800" dirty="0"/>
              <a:t>Importation de véhicules d’occasion + réinscriptions</a:t>
            </a:r>
          </a:p>
          <a:p>
            <a:pPr marL="285750" indent="-285750">
              <a:buFont typeface="Arial" panose="020B0604020202020204" pitchFamily="34" charset="0"/>
              <a:buChar char="•"/>
            </a:pPr>
            <a:endParaRPr lang="nb-NO" dirty="0"/>
          </a:p>
        </p:txBody>
      </p:sp>
      <p:sp>
        <p:nvSpPr>
          <p:cNvPr id="6" name="Tittel 1"/>
          <p:cNvSpPr txBox="1">
            <a:spLocks/>
          </p:cNvSpPr>
          <p:nvPr/>
        </p:nvSpPr>
        <p:spPr>
          <a:xfrm>
            <a:off x="457200" y="4340766"/>
            <a:ext cx="8579295" cy="1392489"/>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fr-FR" sz="3200" dirty="0">
                <a:solidFill>
                  <a:srgbClr val="FF0000"/>
                </a:solidFill>
              </a:rPr>
              <a:t>Simplification: on ne calcule que les flux nets</a:t>
            </a:r>
            <a:r>
              <a:rPr lang="fr-FR" sz="3200" dirty="0">
                <a:solidFill>
                  <a:schemeClr val="tx1"/>
                </a:solidFill>
              </a:rPr>
              <a:t>,</a:t>
            </a:r>
            <a:r>
              <a:rPr lang="fr-FR" sz="3200" dirty="0">
                <a:solidFill>
                  <a:srgbClr val="FF0000"/>
                </a:solidFill>
              </a:rPr>
              <a:t> </a:t>
            </a:r>
            <a:r>
              <a:rPr lang="fr-FR" sz="3200" dirty="0">
                <a:solidFill>
                  <a:schemeClr val="tx1"/>
                </a:solidFill>
              </a:rPr>
              <a:t>dont les taux moyens pondérés ont été estimés </a:t>
            </a:r>
            <a:br>
              <a:rPr lang="fr-FR" sz="3200" dirty="0">
                <a:solidFill>
                  <a:schemeClr val="tx1"/>
                </a:solidFill>
              </a:rPr>
            </a:br>
            <a:r>
              <a:rPr lang="fr-FR" sz="3200" dirty="0">
                <a:solidFill>
                  <a:schemeClr val="tx1"/>
                </a:solidFill>
              </a:rPr>
              <a:t>à base des stocks des années 2010-2015.</a:t>
            </a:r>
          </a:p>
        </p:txBody>
      </p:sp>
    </p:spTree>
    <p:extLst>
      <p:ext uri="{BB962C8B-B14F-4D97-AF65-F5344CB8AC3E}">
        <p14:creationId xmlns:p14="http://schemas.microsoft.com/office/powerpoint/2010/main" val="240474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15" y="0"/>
            <a:ext cx="9144000" cy="908719"/>
          </a:xfrm>
        </p:spPr>
        <p:txBody>
          <a:bodyPr>
            <a:noAutofit/>
          </a:bodyPr>
          <a:lstStyle/>
          <a:p>
            <a:r>
              <a:rPr lang="nb-NO" sz="3200" dirty="0" err="1"/>
              <a:t>Exemples</a:t>
            </a:r>
            <a:r>
              <a:rPr lang="nb-NO" sz="3200" dirty="0"/>
              <a:t> de </a:t>
            </a:r>
            <a:r>
              <a:rPr lang="nb-NO" sz="3200" dirty="0" err="1"/>
              <a:t>taux</a:t>
            </a:r>
            <a:r>
              <a:rPr lang="nb-NO" sz="3200" dirty="0"/>
              <a:t> </a:t>
            </a:r>
            <a:r>
              <a:rPr lang="nb-NO" sz="3200" dirty="0" err="1"/>
              <a:t>annuels</a:t>
            </a:r>
            <a:r>
              <a:rPr lang="nb-NO" sz="3200" dirty="0"/>
              <a:t> de changement, </a:t>
            </a:r>
            <a:br>
              <a:rPr lang="nb-NO" sz="3200" dirty="0"/>
            </a:br>
            <a:r>
              <a:rPr lang="nb-NO" sz="3200" dirty="0"/>
              <a:t>par </a:t>
            </a:r>
            <a:r>
              <a:rPr lang="nb-NO" sz="3200" dirty="0" err="1"/>
              <a:t>poids</a:t>
            </a:r>
            <a:r>
              <a:rPr lang="nb-NO" sz="3200" dirty="0"/>
              <a:t> et </a:t>
            </a:r>
            <a:r>
              <a:rPr lang="nb-NO" sz="3200" dirty="0" err="1"/>
              <a:t>âge</a:t>
            </a:r>
            <a:r>
              <a:rPr lang="nb-NO" sz="3200" dirty="0"/>
              <a:t> </a:t>
            </a:r>
          </a:p>
        </p:txBody>
      </p:sp>
      <p:sp>
        <p:nvSpPr>
          <p:cNvPr id="3" name="Plassholder for lysbildenummer 2"/>
          <p:cNvSpPr>
            <a:spLocks noGrp="1"/>
          </p:cNvSpPr>
          <p:nvPr>
            <p:ph type="sldNum" sz="quarter" idx="12"/>
          </p:nvPr>
        </p:nvSpPr>
        <p:spPr/>
        <p:txBody>
          <a:bodyPr/>
          <a:lstStyle/>
          <a:p>
            <a:fld id="{71FC3D63-8603-43E3-9285-1800AE477FF4}" type="slidenum">
              <a:rPr lang="nb-NO" smtClean="0"/>
              <a:pPr/>
              <a:t>15</a:t>
            </a:fld>
            <a:endParaRPr lang="nb-NO"/>
          </a:p>
        </p:txBody>
      </p:sp>
      <p:pic>
        <p:nvPicPr>
          <p:cNvPr id="5" name="Bilde 4"/>
          <p:cNvPicPr>
            <a:picLocks noChangeAspect="1"/>
          </p:cNvPicPr>
          <p:nvPr/>
        </p:nvPicPr>
        <p:blipFill>
          <a:blip r:embed="rId3"/>
          <a:stretch>
            <a:fillRect/>
          </a:stretch>
        </p:blipFill>
        <p:spPr>
          <a:xfrm>
            <a:off x="10726" y="954554"/>
            <a:ext cx="9154237" cy="5506090"/>
          </a:xfrm>
          <a:prstGeom prst="rect">
            <a:avLst/>
          </a:prstGeom>
        </p:spPr>
      </p:pic>
    </p:spTree>
    <p:extLst>
      <p:ext uri="{BB962C8B-B14F-4D97-AF65-F5344CB8AC3E}">
        <p14:creationId xmlns:p14="http://schemas.microsoft.com/office/powerpoint/2010/main" val="322920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16</a:t>
            </a:fld>
            <a:endParaRPr lang="nb-NO"/>
          </a:p>
        </p:txBody>
      </p:sp>
      <p:sp>
        <p:nvSpPr>
          <p:cNvPr id="4" name="Tittel 1"/>
          <p:cNvSpPr>
            <a:spLocks noGrp="1"/>
          </p:cNvSpPr>
          <p:nvPr>
            <p:ph type="title"/>
          </p:nvPr>
        </p:nvSpPr>
        <p:spPr>
          <a:xfrm>
            <a:off x="457200" y="44450"/>
            <a:ext cx="8229600" cy="647700"/>
          </a:xfrm>
        </p:spPr>
        <p:txBody>
          <a:bodyPr>
            <a:normAutofit fontScale="90000"/>
          </a:bodyPr>
          <a:lstStyle/>
          <a:p>
            <a:r>
              <a:rPr lang="fr-FR" dirty="0"/>
              <a:t>Dans le modèle BIG-4.1 se distinguent</a:t>
            </a:r>
          </a:p>
        </p:txBody>
      </p:sp>
      <p:sp>
        <p:nvSpPr>
          <p:cNvPr id="2" name="TekstSylinder 1"/>
          <p:cNvSpPr txBox="1"/>
          <p:nvPr/>
        </p:nvSpPr>
        <p:spPr>
          <a:xfrm>
            <a:off x="323528" y="692150"/>
            <a:ext cx="8686800" cy="4616648"/>
          </a:xfrm>
          <a:prstGeom prst="rect">
            <a:avLst/>
          </a:prstGeom>
          <a:noFill/>
        </p:spPr>
        <p:txBody>
          <a:bodyPr wrap="square" rtlCol="0">
            <a:spAutoFit/>
          </a:bodyPr>
          <a:lstStyle/>
          <a:p>
            <a:r>
              <a:rPr lang="fr-FR" sz="2000" dirty="0">
                <a:solidFill>
                  <a:srgbClr val="FF0000"/>
                </a:solidFill>
              </a:rPr>
              <a:t>11 technologies de propulsion</a:t>
            </a:r>
          </a:p>
          <a:p>
            <a:pPr marL="285750" lvl="0" indent="-285750">
              <a:buFont typeface="Arial" panose="020B0604020202020204" pitchFamily="34" charset="0"/>
              <a:buChar char="•"/>
            </a:pPr>
            <a:r>
              <a:rPr lang="fr-FR" sz="2000" dirty="0"/>
              <a:t>VEPC: à pile à combustible (hydrogène)  </a:t>
            </a:r>
          </a:p>
          <a:p>
            <a:pPr marL="285750" lvl="0" indent="-285750">
              <a:buFont typeface="Arial" panose="020B0604020202020204" pitchFamily="34" charset="0"/>
              <a:buChar char="•"/>
            </a:pPr>
            <a:r>
              <a:rPr lang="fr-FR" sz="2000" dirty="0"/>
              <a:t>VEB: véhicules électriques à batterie</a:t>
            </a:r>
          </a:p>
          <a:p>
            <a:pPr marL="285750" lvl="0" indent="-285750">
              <a:buFont typeface="Arial" panose="020B0604020202020204" pitchFamily="34" charset="0"/>
              <a:buChar char="•"/>
            </a:pPr>
            <a:r>
              <a:rPr lang="fr-FR" sz="2000" dirty="0"/>
              <a:t>VHR à essence (véhicules hybrides rechargeables) </a:t>
            </a:r>
          </a:p>
          <a:p>
            <a:pPr marL="285750" lvl="0" indent="-285750">
              <a:buFont typeface="Arial" panose="020B0604020202020204" pitchFamily="34" charset="0"/>
              <a:buChar char="•"/>
            </a:pPr>
            <a:r>
              <a:rPr lang="fr-FR" sz="2000" dirty="0"/>
              <a:t>VHR à diesel </a:t>
            </a:r>
          </a:p>
          <a:p>
            <a:pPr marL="285750" lvl="0" indent="-285750">
              <a:buFont typeface="Arial" panose="020B0604020202020204" pitchFamily="34" charset="0"/>
              <a:buChar char="•"/>
            </a:pPr>
            <a:r>
              <a:rPr lang="fr-FR" sz="2000" dirty="0"/>
              <a:t>VHNR à essence (véhicules hybrides non-rechargeables) </a:t>
            </a:r>
          </a:p>
          <a:p>
            <a:pPr marL="285750" lvl="0" indent="-285750">
              <a:buFont typeface="Arial" panose="020B0604020202020204" pitchFamily="34" charset="0"/>
              <a:buChar char="•"/>
            </a:pPr>
            <a:r>
              <a:rPr lang="fr-FR" sz="2000" dirty="0"/>
              <a:t>VHNR à diesel </a:t>
            </a:r>
            <a:endParaRPr lang="nb-NO" sz="2000" dirty="0"/>
          </a:p>
          <a:p>
            <a:pPr marL="285750" lvl="0" indent="-285750">
              <a:buFont typeface="Arial" panose="020B0604020202020204" pitchFamily="34" charset="0"/>
              <a:buChar char="•"/>
            </a:pPr>
            <a:r>
              <a:rPr lang="fr-FR" sz="2000" dirty="0"/>
              <a:t>MCI (moteur à combustion interne) à essence </a:t>
            </a:r>
          </a:p>
          <a:p>
            <a:pPr marL="285750" lvl="0" indent="-285750">
              <a:buFont typeface="Arial" panose="020B0604020202020204" pitchFamily="34" charset="0"/>
              <a:buChar char="•"/>
            </a:pPr>
            <a:r>
              <a:rPr lang="fr-FR" sz="2000" dirty="0"/>
              <a:t>MCI à diesel </a:t>
            </a:r>
          </a:p>
          <a:p>
            <a:pPr marL="285750" lvl="0" indent="-285750">
              <a:buFont typeface="Arial" panose="020B0604020202020204" pitchFamily="34" charset="0"/>
              <a:buChar char="•"/>
            </a:pPr>
            <a:r>
              <a:rPr lang="fr-FR" sz="2000" dirty="0"/>
              <a:t>MCI à gaz </a:t>
            </a:r>
          </a:p>
          <a:p>
            <a:pPr marL="285750" lvl="0" indent="-285750">
              <a:buFont typeface="Arial" panose="020B0604020202020204" pitchFamily="34" charset="0"/>
              <a:buChar char="•"/>
            </a:pPr>
            <a:r>
              <a:rPr lang="fr-FR" sz="2000" dirty="0"/>
              <a:t>MCI à kérosène </a:t>
            </a:r>
          </a:p>
          <a:p>
            <a:pPr marL="285750" lvl="0" indent="-285750">
              <a:buFont typeface="Arial" panose="020B0604020202020204" pitchFamily="34" charset="0"/>
              <a:buChar char="•"/>
            </a:pPr>
            <a:r>
              <a:rPr lang="fr-FR" sz="2000" dirty="0"/>
              <a:t>autres </a:t>
            </a:r>
            <a:endParaRPr lang="nb-NO" sz="2000" dirty="0"/>
          </a:p>
          <a:p>
            <a:endParaRPr lang="fr-FR" dirty="0"/>
          </a:p>
          <a:p>
            <a:endParaRPr lang="fr-FR" dirty="0"/>
          </a:p>
          <a:p>
            <a:endParaRPr lang="fr-FR" dirty="0"/>
          </a:p>
        </p:txBody>
      </p:sp>
      <p:sp>
        <p:nvSpPr>
          <p:cNvPr id="6" name="TekstSylinder 5"/>
          <p:cNvSpPr txBox="1"/>
          <p:nvPr/>
        </p:nvSpPr>
        <p:spPr>
          <a:xfrm>
            <a:off x="4932040" y="3359914"/>
            <a:ext cx="6310536" cy="2554545"/>
          </a:xfrm>
          <a:prstGeom prst="rect">
            <a:avLst/>
          </a:prstGeom>
          <a:noFill/>
        </p:spPr>
        <p:txBody>
          <a:bodyPr wrap="square" rtlCol="0">
            <a:spAutoFit/>
          </a:bodyPr>
          <a:lstStyle/>
          <a:p>
            <a:r>
              <a:rPr lang="fr-FR" sz="2000" dirty="0">
                <a:solidFill>
                  <a:srgbClr val="FF0000"/>
                </a:solidFill>
              </a:rPr>
              <a:t>7 catégories de véhicules : </a:t>
            </a:r>
          </a:p>
          <a:p>
            <a:pPr marL="285750" indent="-285750">
              <a:buFont typeface="Arial" panose="020B0604020202020204" pitchFamily="34" charset="0"/>
              <a:buChar char="•"/>
            </a:pPr>
            <a:r>
              <a:rPr lang="fr-FR" sz="2000" dirty="0"/>
              <a:t>les voitures particulières, </a:t>
            </a:r>
          </a:p>
          <a:p>
            <a:pPr marL="285750" indent="-285750">
              <a:buFont typeface="Arial" panose="020B0604020202020204" pitchFamily="34" charset="0"/>
              <a:buChar char="•"/>
            </a:pPr>
            <a:r>
              <a:rPr lang="fr-FR" sz="2000" dirty="0"/>
              <a:t>les camionnettes, </a:t>
            </a:r>
          </a:p>
          <a:p>
            <a:pPr marL="285750" indent="-285750">
              <a:buFont typeface="Arial" panose="020B0604020202020204" pitchFamily="34" charset="0"/>
              <a:buChar char="•"/>
            </a:pPr>
            <a:r>
              <a:rPr lang="fr-FR" sz="2000" dirty="0"/>
              <a:t>les camions, </a:t>
            </a:r>
          </a:p>
          <a:p>
            <a:pPr marL="285750" indent="-285750">
              <a:buFont typeface="Arial" panose="020B0604020202020204" pitchFamily="34" charset="0"/>
              <a:buChar char="•"/>
            </a:pPr>
            <a:r>
              <a:rPr lang="fr-FR" sz="2000" dirty="0"/>
              <a:t>les tracteurs de semi-remorque, </a:t>
            </a:r>
          </a:p>
          <a:p>
            <a:pPr marL="285750" indent="-285750">
              <a:buFont typeface="Arial" panose="020B0604020202020204" pitchFamily="34" charset="0"/>
              <a:buChar char="•"/>
            </a:pPr>
            <a:r>
              <a:rPr lang="fr-FR" sz="2000" dirty="0"/>
              <a:t>les autobus et autocars, </a:t>
            </a:r>
          </a:p>
          <a:p>
            <a:pPr marL="285750" indent="-285750">
              <a:buFont typeface="Arial" panose="020B0604020202020204" pitchFamily="34" charset="0"/>
              <a:buChar char="•"/>
            </a:pPr>
            <a:r>
              <a:rPr lang="fr-FR" sz="2000" dirty="0"/>
              <a:t>les autocaravanes et </a:t>
            </a:r>
          </a:p>
          <a:p>
            <a:pPr marL="285750" indent="-285750">
              <a:buFont typeface="Arial" panose="020B0604020202020204" pitchFamily="34" charset="0"/>
              <a:buChar char="•"/>
            </a:pPr>
            <a:r>
              <a:rPr lang="fr-FR" sz="2000" dirty="0"/>
              <a:t>les voitures dites ‘combinées’ </a:t>
            </a:r>
          </a:p>
        </p:txBody>
      </p:sp>
      <p:sp>
        <p:nvSpPr>
          <p:cNvPr id="7" name="TekstSylinder 6"/>
          <p:cNvSpPr txBox="1"/>
          <p:nvPr/>
        </p:nvSpPr>
        <p:spPr>
          <a:xfrm>
            <a:off x="323528" y="4509120"/>
            <a:ext cx="5040560" cy="3231654"/>
          </a:xfrm>
          <a:prstGeom prst="rect">
            <a:avLst/>
          </a:prstGeom>
          <a:noFill/>
        </p:spPr>
        <p:txBody>
          <a:bodyPr wrap="square" rtlCol="0">
            <a:spAutoFit/>
          </a:bodyPr>
          <a:lstStyle/>
          <a:p>
            <a:r>
              <a:rPr lang="fr-FR" sz="2000" dirty="0">
                <a:solidFill>
                  <a:srgbClr val="FF0000"/>
                </a:solidFill>
              </a:rPr>
              <a:t>31 tranches d’âge </a:t>
            </a:r>
          </a:p>
          <a:p>
            <a:endParaRPr lang="fr-FR" sz="2000" dirty="0"/>
          </a:p>
          <a:p>
            <a:r>
              <a:rPr lang="fr-FR" sz="2000" dirty="0"/>
              <a:t>et</a:t>
            </a:r>
          </a:p>
          <a:p>
            <a:endParaRPr lang="fr-FR" sz="2000" dirty="0"/>
          </a:p>
          <a:p>
            <a:r>
              <a:rPr lang="fr-FR" sz="2000" dirty="0">
                <a:solidFill>
                  <a:srgbClr val="FF0000"/>
                </a:solidFill>
              </a:rPr>
              <a:t>jusqu’à 9 échelons de poids </a:t>
            </a:r>
          </a:p>
          <a:p>
            <a:endParaRPr lang="fr-FR" sz="2000" dirty="0">
              <a:solidFill>
                <a:srgbClr val="FF0000"/>
              </a:solidFill>
            </a:endParaRPr>
          </a:p>
          <a:p>
            <a:r>
              <a:rPr lang="fr-FR" sz="3200" dirty="0">
                <a:solidFill>
                  <a:srgbClr val="FF0000"/>
                </a:solidFill>
              </a:rPr>
              <a:t>Ensemble 10 663 cellules. </a:t>
            </a:r>
          </a:p>
          <a:p>
            <a:endParaRPr lang="fr-FR" sz="3200" dirty="0"/>
          </a:p>
          <a:p>
            <a:endParaRPr lang="fr-FR" sz="2000" dirty="0"/>
          </a:p>
        </p:txBody>
      </p:sp>
    </p:spTree>
    <p:extLst>
      <p:ext uri="{BB962C8B-B14F-4D97-AF65-F5344CB8AC3E}">
        <p14:creationId xmlns:p14="http://schemas.microsoft.com/office/powerpoint/2010/main" val="60791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17</a:t>
            </a:fld>
            <a:endParaRPr lang="nb-NO"/>
          </a:p>
        </p:txBody>
      </p:sp>
      <p:sp>
        <p:nvSpPr>
          <p:cNvPr id="4" name="Tittel 1"/>
          <p:cNvSpPr>
            <a:spLocks noGrp="1"/>
          </p:cNvSpPr>
          <p:nvPr>
            <p:ph type="title"/>
          </p:nvPr>
        </p:nvSpPr>
        <p:spPr>
          <a:xfrm>
            <a:off x="0" y="153193"/>
            <a:ext cx="8229600" cy="647700"/>
          </a:xfrm>
        </p:spPr>
        <p:txBody>
          <a:bodyPr>
            <a:normAutofit fontScale="90000"/>
          </a:bodyPr>
          <a:lstStyle/>
          <a:p>
            <a:r>
              <a:rPr lang="fr-FR" dirty="0"/>
              <a:t>Trois prospectives</a:t>
            </a:r>
          </a:p>
        </p:txBody>
      </p:sp>
      <p:sp>
        <p:nvSpPr>
          <p:cNvPr id="5" name="Tittel 1"/>
          <p:cNvSpPr txBox="1">
            <a:spLocks/>
          </p:cNvSpPr>
          <p:nvPr/>
        </p:nvSpPr>
        <p:spPr>
          <a:xfrm>
            <a:off x="0" y="1124743"/>
            <a:ext cx="9144000" cy="37444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457200" indent="-457200">
              <a:buFont typeface="Arial" panose="020B0604020202020204" pitchFamily="34" charset="0"/>
              <a:buChar char="•"/>
            </a:pPr>
            <a:r>
              <a:rPr lang="fr-FR" sz="3200" dirty="0">
                <a:solidFill>
                  <a:srgbClr val="C00000"/>
                </a:solidFill>
              </a:rPr>
              <a:t>Référence</a:t>
            </a:r>
            <a:r>
              <a:rPr lang="fr-FR" sz="3200" dirty="0">
                <a:solidFill>
                  <a:schemeClr val="tx1"/>
                </a:solidFill>
              </a:rPr>
              <a:t>: presque statu quo </a:t>
            </a:r>
            <a:br>
              <a:rPr lang="fr-FR" sz="3200" dirty="0">
                <a:solidFill>
                  <a:schemeClr val="tx1"/>
                </a:solidFill>
              </a:rPr>
            </a:br>
            <a:r>
              <a:rPr lang="fr-FR" sz="3200" dirty="0">
                <a:solidFill>
                  <a:schemeClr val="tx1"/>
                </a:solidFill>
              </a:rPr>
              <a:t>dans les marchés de véhicules neufs</a:t>
            </a:r>
          </a:p>
          <a:p>
            <a:pPr marL="457200" indent="-457200">
              <a:buFont typeface="Arial" panose="020B0604020202020204" pitchFamily="34" charset="0"/>
              <a:buChar char="•"/>
            </a:pPr>
            <a:r>
              <a:rPr lang="fr-FR" sz="3200" dirty="0">
                <a:solidFill>
                  <a:srgbClr val="00B0F0"/>
                </a:solidFill>
              </a:rPr>
              <a:t>Tendance</a:t>
            </a:r>
            <a:r>
              <a:rPr lang="fr-FR" sz="3200" dirty="0">
                <a:solidFill>
                  <a:schemeClr val="tx1"/>
                </a:solidFill>
              </a:rPr>
              <a:t>: extrapolation du développement </a:t>
            </a:r>
            <a:br>
              <a:rPr lang="fr-FR" sz="3200" dirty="0">
                <a:solidFill>
                  <a:schemeClr val="tx1"/>
                </a:solidFill>
              </a:rPr>
            </a:br>
            <a:r>
              <a:rPr lang="fr-FR" sz="3200" dirty="0">
                <a:solidFill>
                  <a:schemeClr val="tx1"/>
                </a:solidFill>
              </a:rPr>
              <a:t>des marchés de véhicules neufs 2010-2015</a:t>
            </a:r>
          </a:p>
          <a:p>
            <a:pPr marL="457200" indent="-457200">
              <a:buFont typeface="Arial" panose="020B0604020202020204" pitchFamily="34" charset="0"/>
              <a:buChar char="•"/>
            </a:pPr>
            <a:r>
              <a:rPr lang="fr-FR" sz="3200" dirty="0">
                <a:solidFill>
                  <a:srgbClr val="00B050"/>
                </a:solidFill>
              </a:rPr>
              <a:t>Ultra-faibles émissions (UFE)</a:t>
            </a:r>
            <a:r>
              <a:rPr lang="fr-FR" sz="3200" dirty="0">
                <a:solidFill>
                  <a:schemeClr val="tx1"/>
                </a:solidFill>
              </a:rPr>
              <a:t>: réalisation des buts formulés par les agences de transport pour 2025 et 2030:</a:t>
            </a:r>
          </a:p>
          <a:p>
            <a:endParaRPr lang="fr-FR" sz="3200" dirty="0">
              <a:solidFill>
                <a:schemeClr val="tx1"/>
              </a:solidFill>
            </a:endParaRPr>
          </a:p>
        </p:txBody>
      </p:sp>
      <p:sp>
        <p:nvSpPr>
          <p:cNvPr id="2" name="TekstSylinder 1"/>
          <p:cNvSpPr txBox="1"/>
          <p:nvPr/>
        </p:nvSpPr>
        <p:spPr>
          <a:xfrm>
            <a:off x="395537" y="4546679"/>
            <a:ext cx="8568952" cy="2215991"/>
          </a:xfrm>
          <a:prstGeom prst="rect">
            <a:avLst/>
          </a:prstGeom>
          <a:noFill/>
        </p:spPr>
        <p:txBody>
          <a:bodyPr wrap="square" rtlCol="0">
            <a:spAutoFit/>
          </a:bodyPr>
          <a:lstStyle/>
          <a:p>
            <a:r>
              <a:rPr lang="fr-FR" sz="2000" dirty="0">
                <a:solidFill>
                  <a:srgbClr val="00B050"/>
                </a:solidFill>
              </a:rPr>
              <a:t>En 2025, </a:t>
            </a:r>
            <a:r>
              <a:rPr lang="fr-FR" sz="2000" dirty="0">
                <a:solidFill>
                  <a:srgbClr val="FF0000"/>
                </a:solidFill>
              </a:rPr>
              <a:t>toutes les voitures particulières </a:t>
            </a:r>
            <a:r>
              <a:rPr lang="fr-FR" sz="2000" dirty="0">
                <a:solidFill>
                  <a:srgbClr val="00B050"/>
                </a:solidFill>
              </a:rPr>
              <a:t>neuves</a:t>
            </a:r>
            <a:r>
              <a:rPr lang="fr-FR" sz="2000" dirty="0">
                <a:solidFill>
                  <a:srgbClr val="FF0000"/>
                </a:solidFill>
              </a:rPr>
              <a:t> </a:t>
            </a:r>
            <a:r>
              <a:rPr lang="fr-FR" sz="2000" dirty="0">
                <a:solidFill>
                  <a:srgbClr val="00B050"/>
                </a:solidFill>
              </a:rPr>
              <a:t>et</a:t>
            </a:r>
            <a:r>
              <a:rPr lang="fr-FR" sz="2000" dirty="0">
                <a:solidFill>
                  <a:srgbClr val="002060"/>
                </a:solidFill>
              </a:rPr>
              <a:t> </a:t>
            </a:r>
            <a:r>
              <a:rPr lang="fr-FR" sz="2000" dirty="0">
                <a:solidFill>
                  <a:srgbClr val="FF0000"/>
                </a:solidFill>
              </a:rPr>
              <a:t>les autobus urbains</a:t>
            </a:r>
            <a:r>
              <a:rPr lang="fr-FR" sz="2000" dirty="0">
                <a:solidFill>
                  <a:srgbClr val="002060"/>
                </a:solidFill>
              </a:rPr>
              <a:t> </a:t>
            </a:r>
            <a:r>
              <a:rPr lang="fr-FR" sz="2000" dirty="0">
                <a:solidFill>
                  <a:srgbClr val="00B050"/>
                </a:solidFill>
              </a:rPr>
              <a:t>neufs devraient être des </a:t>
            </a:r>
            <a:r>
              <a:rPr lang="fr-FR" sz="2000" dirty="0">
                <a:solidFill>
                  <a:schemeClr val="accent3">
                    <a:lumMod val="50000"/>
                  </a:schemeClr>
                </a:solidFill>
              </a:rPr>
              <a:t>véhicules sans émissions</a:t>
            </a:r>
            <a:r>
              <a:rPr lang="fr-FR" sz="2000" dirty="0">
                <a:solidFill>
                  <a:srgbClr val="002060"/>
                </a:solidFill>
              </a:rPr>
              <a:t>, </a:t>
            </a:r>
            <a:r>
              <a:rPr lang="fr-FR" sz="2000" dirty="0">
                <a:solidFill>
                  <a:srgbClr val="00B050"/>
                </a:solidFill>
              </a:rPr>
              <a:t>c’est-à-dire des </a:t>
            </a:r>
            <a:r>
              <a:rPr lang="fr-FR" sz="2000" dirty="0">
                <a:solidFill>
                  <a:schemeClr val="accent3">
                    <a:lumMod val="50000"/>
                  </a:schemeClr>
                </a:solidFill>
              </a:rPr>
              <a:t>VEB</a:t>
            </a:r>
            <a:r>
              <a:rPr lang="fr-FR" sz="2000" dirty="0">
                <a:solidFill>
                  <a:srgbClr val="002060"/>
                </a:solidFill>
              </a:rPr>
              <a:t> </a:t>
            </a:r>
            <a:r>
              <a:rPr lang="fr-FR" sz="2000" dirty="0">
                <a:solidFill>
                  <a:srgbClr val="00B050"/>
                </a:solidFill>
              </a:rPr>
              <a:t>ou des </a:t>
            </a:r>
            <a:r>
              <a:rPr lang="fr-FR" sz="2000" dirty="0">
                <a:solidFill>
                  <a:schemeClr val="accent3">
                    <a:lumMod val="50000"/>
                  </a:schemeClr>
                </a:solidFill>
              </a:rPr>
              <a:t>VEPC</a:t>
            </a:r>
            <a:r>
              <a:rPr lang="fr-FR" sz="2000" dirty="0">
                <a:solidFill>
                  <a:srgbClr val="002060"/>
                </a:solidFill>
              </a:rPr>
              <a:t>.</a:t>
            </a:r>
          </a:p>
          <a:p>
            <a:r>
              <a:rPr lang="fr-FR" sz="2000" dirty="0">
                <a:solidFill>
                  <a:srgbClr val="002060"/>
                </a:solidFill>
              </a:rPr>
              <a:t> </a:t>
            </a:r>
          </a:p>
          <a:p>
            <a:r>
              <a:rPr lang="fr-FR" sz="2000" dirty="0">
                <a:solidFill>
                  <a:srgbClr val="00B050"/>
                </a:solidFill>
              </a:rPr>
              <a:t>En 2030, il en irait de même pour </a:t>
            </a:r>
            <a:r>
              <a:rPr lang="fr-FR" sz="2000" dirty="0">
                <a:solidFill>
                  <a:srgbClr val="FF0000"/>
                </a:solidFill>
              </a:rPr>
              <a:t>toutes les camionnettes, </a:t>
            </a:r>
            <a:r>
              <a:rPr lang="fr-FR" sz="2000" dirty="0">
                <a:solidFill>
                  <a:srgbClr val="00B050"/>
                </a:solidFill>
              </a:rPr>
              <a:t>les </a:t>
            </a:r>
            <a:r>
              <a:rPr lang="fr-FR" sz="2000" dirty="0">
                <a:solidFill>
                  <a:srgbClr val="FF0000"/>
                </a:solidFill>
              </a:rPr>
              <a:t>trois quarts des autocars interurbains </a:t>
            </a:r>
            <a:r>
              <a:rPr lang="fr-FR" sz="2000" dirty="0">
                <a:solidFill>
                  <a:srgbClr val="00B050"/>
                </a:solidFill>
              </a:rPr>
              <a:t>et la </a:t>
            </a:r>
            <a:r>
              <a:rPr lang="fr-FR" sz="2000" dirty="0">
                <a:solidFill>
                  <a:srgbClr val="FF0000"/>
                </a:solidFill>
              </a:rPr>
              <a:t>moitié des camions lourds.</a:t>
            </a:r>
            <a:endParaRPr lang="nb-NO" sz="2000" dirty="0">
              <a:solidFill>
                <a:srgbClr val="FF0000"/>
              </a:solidFill>
            </a:endParaRPr>
          </a:p>
          <a:p>
            <a:endParaRPr lang="nb-NO" dirty="0"/>
          </a:p>
        </p:txBody>
      </p:sp>
    </p:spTree>
    <p:extLst>
      <p:ext uri="{BB962C8B-B14F-4D97-AF65-F5344CB8AC3E}">
        <p14:creationId xmlns:p14="http://schemas.microsoft.com/office/powerpoint/2010/main" val="24338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18</a:t>
            </a:fld>
            <a:endParaRPr lang="nb-NO"/>
          </a:p>
        </p:txBody>
      </p:sp>
      <p:pic>
        <p:nvPicPr>
          <p:cNvPr id="4" name="Bilde 3"/>
          <p:cNvPicPr>
            <a:picLocks noChangeAspect="1"/>
          </p:cNvPicPr>
          <p:nvPr/>
        </p:nvPicPr>
        <p:blipFill>
          <a:blip r:embed="rId3"/>
          <a:stretch>
            <a:fillRect/>
          </a:stretch>
        </p:blipFill>
        <p:spPr>
          <a:xfrm>
            <a:off x="111407" y="949031"/>
            <a:ext cx="9047619" cy="5409524"/>
          </a:xfrm>
          <a:prstGeom prst="rect">
            <a:avLst/>
          </a:prstGeom>
        </p:spPr>
      </p:pic>
      <p:sp>
        <p:nvSpPr>
          <p:cNvPr id="5" name="Tittel 1"/>
          <p:cNvSpPr>
            <a:spLocks noGrp="1"/>
          </p:cNvSpPr>
          <p:nvPr>
            <p:ph type="title"/>
          </p:nvPr>
        </p:nvSpPr>
        <p:spPr>
          <a:xfrm>
            <a:off x="111407" y="44450"/>
            <a:ext cx="8925089" cy="647700"/>
          </a:xfrm>
        </p:spPr>
        <p:txBody>
          <a:bodyPr>
            <a:normAutofit fontScale="90000"/>
          </a:bodyPr>
          <a:lstStyle/>
          <a:p>
            <a:r>
              <a:rPr lang="fr-FR" dirty="0"/>
              <a:t>Scénario de référence – voitures neuves</a:t>
            </a:r>
          </a:p>
        </p:txBody>
      </p:sp>
    </p:spTree>
    <p:extLst>
      <p:ext uri="{BB962C8B-B14F-4D97-AF65-F5344CB8AC3E}">
        <p14:creationId xmlns:p14="http://schemas.microsoft.com/office/powerpoint/2010/main" val="327678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19</a:t>
            </a:fld>
            <a:endParaRPr lang="nb-NO"/>
          </a:p>
        </p:txBody>
      </p:sp>
      <p:pic>
        <p:nvPicPr>
          <p:cNvPr id="5" name="Bilde 4"/>
          <p:cNvPicPr>
            <a:picLocks noChangeAspect="1"/>
          </p:cNvPicPr>
          <p:nvPr/>
        </p:nvPicPr>
        <p:blipFill>
          <a:blip r:embed="rId3"/>
          <a:stretch>
            <a:fillRect/>
          </a:stretch>
        </p:blipFill>
        <p:spPr>
          <a:xfrm>
            <a:off x="-17715" y="908720"/>
            <a:ext cx="9179429" cy="5215116"/>
          </a:xfrm>
          <a:prstGeom prst="rect">
            <a:avLst/>
          </a:prstGeom>
        </p:spPr>
      </p:pic>
      <p:sp>
        <p:nvSpPr>
          <p:cNvPr id="6" name="Tittel 1"/>
          <p:cNvSpPr>
            <a:spLocks noGrp="1"/>
          </p:cNvSpPr>
          <p:nvPr>
            <p:ph type="title"/>
          </p:nvPr>
        </p:nvSpPr>
        <p:spPr>
          <a:xfrm>
            <a:off x="228599" y="50320"/>
            <a:ext cx="8686800" cy="647700"/>
          </a:xfrm>
        </p:spPr>
        <p:txBody>
          <a:bodyPr>
            <a:normAutofit fontScale="90000"/>
          </a:bodyPr>
          <a:lstStyle/>
          <a:p>
            <a:r>
              <a:rPr lang="fr-FR" dirty="0"/>
              <a:t>Scénario de tendance – voitures neuves</a:t>
            </a:r>
          </a:p>
        </p:txBody>
      </p:sp>
    </p:spTree>
    <p:extLst>
      <p:ext uri="{BB962C8B-B14F-4D97-AF65-F5344CB8AC3E}">
        <p14:creationId xmlns:p14="http://schemas.microsoft.com/office/powerpoint/2010/main" val="275030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71FC3D63-8603-43E3-9285-1800AE477FF4}" type="slidenum">
              <a:rPr lang="nb-NO" smtClean="0"/>
              <a:pPr/>
              <a:t>2</a:t>
            </a:fld>
            <a:endParaRPr lang="nb-NO"/>
          </a:p>
        </p:txBody>
      </p:sp>
      <p:pic>
        <p:nvPicPr>
          <p:cNvPr id="6" name="Bilde 5"/>
          <p:cNvPicPr>
            <a:picLocks noChangeAspect="1"/>
          </p:cNvPicPr>
          <p:nvPr/>
        </p:nvPicPr>
        <p:blipFill>
          <a:blip r:embed="rId3"/>
          <a:stretch>
            <a:fillRect/>
          </a:stretch>
        </p:blipFill>
        <p:spPr>
          <a:xfrm>
            <a:off x="362476" y="5190"/>
            <a:ext cx="8419048" cy="6847619"/>
          </a:xfrm>
          <a:prstGeom prst="rect">
            <a:avLst/>
          </a:prstGeom>
        </p:spPr>
      </p:pic>
    </p:spTree>
    <p:extLst>
      <p:ext uri="{BB962C8B-B14F-4D97-AF65-F5344CB8AC3E}">
        <p14:creationId xmlns:p14="http://schemas.microsoft.com/office/powerpoint/2010/main" val="3013780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20</a:t>
            </a:fld>
            <a:endParaRPr lang="nb-NO"/>
          </a:p>
        </p:txBody>
      </p:sp>
      <p:sp>
        <p:nvSpPr>
          <p:cNvPr id="4" name="Tittel 1"/>
          <p:cNvSpPr>
            <a:spLocks noGrp="1"/>
          </p:cNvSpPr>
          <p:nvPr>
            <p:ph type="title"/>
          </p:nvPr>
        </p:nvSpPr>
        <p:spPr>
          <a:xfrm>
            <a:off x="179512" y="44450"/>
            <a:ext cx="8784976" cy="881807"/>
          </a:xfrm>
        </p:spPr>
        <p:txBody>
          <a:bodyPr>
            <a:noAutofit/>
          </a:bodyPr>
          <a:lstStyle/>
          <a:p>
            <a:r>
              <a:rPr lang="fr-FR" sz="2800" dirty="0"/>
              <a:t>Comment se fait-il que, déjà en 2016, 29 pour cent des voitures neuves étaient des VEB ou des VHR?</a:t>
            </a:r>
          </a:p>
        </p:txBody>
      </p:sp>
    </p:spTree>
    <p:extLst>
      <p:ext uri="{BB962C8B-B14F-4D97-AF65-F5344CB8AC3E}">
        <p14:creationId xmlns:p14="http://schemas.microsoft.com/office/powerpoint/2010/main" val="1525914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84" y="-1107504"/>
            <a:ext cx="11644313" cy="7883200"/>
          </a:xfrm>
          <a:prstGeom prst="rect">
            <a:avLst/>
          </a:prstGeom>
        </p:spPr>
      </p:pic>
      <p:pic>
        <p:nvPicPr>
          <p:cNvPr id="5" name="Bilde 4"/>
          <p:cNvPicPr>
            <a:picLocks noChangeAspect="1"/>
          </p:cNvPicPr>
          <p:nvPr/>
        </p:nvPicPr>
        <p:blipFill rotWithShape="1">
          <a:blip r:embed="rId4" cstate="print">
            <a:extLst>
              <a:ext uri="{28A0092B-C50C-407E-A947-70E740481C1C}">
                <a14:useLocalDpi xmlns:a14="http://schemas.microsoft.com/office/drawing/2010/main" val="0"/>
              </a:ext>
            </a:extLst>
          </a:blip>
          <a:srcRect l="4685" t="24368" r="84234" b="56576"/>
          <a:stretch/>
        </p:blipFill>
        <p:spPr>
          <a:xfrm rot="-780000">
            <a:off x="4424443" y="2262812"/>
            <a:ext cx="517708" cy="667708"/>
          </a:xfrm>
          <a:prstGeom prst="rect">
            <a:avLst/>
          </a:prstGeom>
        </p:spPr>
      </p:pic>
      <p:sp>
        <p:nvSpPr>
          <p:cNvPr id="4" name="TekstSylinder 3"/>
          <p:cNvSpPr txBox="1"/>
          <p:nvPr/>
        </p:nvSpPr>
        <p:spPr>
          <a:xfrm>
            <a:off x="457200" y="0"/>
            <a:ext cx="6131024" cy="830997"/>
          </a:xfrm>
          <a:prstGeom prst="rect">
            <a:avLst/>
          </a:prstGeom>
          <a:noFill/>
        </p:spPr>
        <p:txBody>
          <a:bodyPr wrap="square" rtlCol="0">
            <a:spAutoFit/>
          </a:bodyPr>
          <a:lstStyle/>
          <a:p>
            <a:r>
              <a:rPr lang="nb-NO" sz="2400" dirty="0"/>
              <a:t>Aston Martin V12 </a:t>
            </a:r>
            <a:r>
              <a:rPr lang="nb-NO" sz="2400" dirty="0" err="1"/>
              <a:t>Vanquish</a:t>
            </a:r>
            <a:r>
              <a:rPr lang="nb-NO" sz="2400" dirty="0"/>
              <a:t> </a:t>
            </a:r>
            <a:r>
              <a:rPr lang="nb-NO" sz="2400" dirty="0" err="1"/>
              <a:t>Volante</a:t>
            </a:r>
            <a:r>
              <a:rPr lang="nb-NO" sz="2400" dirty="0"/>
              <a:t> </a:t>
            </a:r>
            <a:r>
              <a:rPr lang="nb-NO" sz="2400" dirty="0" err="1"/>
              <a:t>Carbon</a:t>
            </a:r>
            <a:r>
              <a:rPr lang="nb-NO" sz="2400" dirty="0"/>
              <a:t> </a:t>
            </a:r>
          </a:p>
          <a:p>
            <a:r>
              <a:rPr lang="nb-NO" sz="2400" dirty="0"/>
              <a:t>Prix en </a:t>
            </a:r>
            <a:r>
              <a:rPr lang="nb-NO" sz="2400" dirty="0" err="1"/>
              <a:t>Norvège</a:t>
            </a:r>
            <a:r>
              <a:rPr lang="nb-NO" sz="2400" dirty="0"/>
              <a:t> 2015: € 418 000.</a:t>
            </a:r>
          </a:p>
        </p:txBody>
      </p:sp>
    </p:spTree>
    <p:extLst>
      <p:ext uri="{BB962C8B-B14F-4D97-AF65-F5344CB8AC3E}">
        <p14:creationId xmlns:p14="http://schemas.microsoft.com/office/powerpoint/2010/main" val="401317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864" y="4596136"/>
            <a:ext cx="3991072" cy="2620888"/>
          </a:xfrm>
        </p:spPr>
        <p:txBody>
          <a:bodyPr>
            <a:normAutofit/>
          </a:bodyPr>
          <a:lstStyle/>
          <a:p>
            <a:pPr marL="0" indent="0">
              <a:buNone/>
            </a:pPr>
            <a:r>
              <a:rPr lang="fr-FR" sz="2800" dirty="0"/>
              <a:t>Aston Martin</a:t>
            </a:r>
          </a:p>
          <a:p>
            <a:r>
              <a:rPr lang="fr-FR" sz="2800" dirty="0"/>
              <a:t>mitrailleuses</a:t>
            </a:r>
          </a:p>
          <a:p>
            <a:r>
              <a:rPr lang="fr-FR" sz="2800" dirty="0"/>
              <a:t>plaques pivotantes</a:t>
            </a:r>
          </a:p>
          <a:p>
            <a:r>
              <a:rPr lang="fr-FR" sz="2800" dirty="0"/>
              <a:t>bouclier pare-balles</a:t>
            </a:r>
            <a:r>
              <a:rPr lang="fr-FR" dirty="0"/>
              <a:t> </a:t>
            </a:r>
          </a:p>
          <a:p>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22</a:t>
            </a:fld>
            <a:endParaRPr lang="nb-NO"/>
          </a:p>
        </p:txBody>
      </p:sp>
      <p:sp>
        <p:nvSpPr>
          <p:cNvPr id="6" name="Plassholder for innhold 2"/>
          <p:cNvSpPr txBox="1">
            <a:spLocks/>
          </p:cNvSpPr>
          <p:nvPr/>
        </p:nvSpPr>
        <p:spPr>
          <a:xfrm>
            <a:off x="4572000" y="4596136"/>
            <a:ext cx="4146357" cy="2620888"/>
          </a:xfrm>
          <a:prstGeom prst="rect">
            <a:avLst/>
          </a:prstGeom>
        </p:spPr>
        <p:txBody>
          <a:bodyPr vert="horz" lIns="91440" tIns="45720" rIns="91440" bIns="45720" rtlCol="0">
            <a:normAutofit/>
          </a:bodyPr>
          <a:lstStyle>
            <a:lvl1pPr marL="180000" indent="-180000" algn="l" defTabSz="914400" rtl="0" eaLnBrk="1" latinLnBrk="0" hangingPunct="1">
              <a:spcBef>
                <a:spcPct val="20000"/>
              </a:spcBef>
              <a:buClrTx/>
              <a:buFont typeface="Wingdings" pitchFamily="2" charset="2"/>
              <a:buChar char="§"/>
              <a:defRPr sz="2400" kern="1200">
                <a:solidFill>
                  <a:schemeClr val="tx1"/>
                </a:solidFill>
                <a:latin typeface="+mn-lt"/>
                <a:ea typeface="+mn-ea"/>
                <a:cs typeface="+mn-cs"/>
              </a:defRPr>
            </a:lvl1pPr>
            <a:lvl2pPr marL="720000" indent="-180000" algn="l" defTabSz="914400" rtl="0" eaLnBrk="1" latinLnBrk="0" hangingPunct="1">
              <a:spcBef>
                <a:spcPct val="20000"/>
              </a:spcBef>
              <a:buClr>
                <a:schemeClr val="bg2">
                  <a:lumMod val="50000"/>
                </a:schemeClr>
              </a:buClr>
              <a:buFont typeface="Wingdings" pitchFamily="2" charset="2"/>
              <a:buChar char="§"/>
              <a:defRPr sz="2000" i="1" kern="1200">
                <a:solidFill>
                  <a:schemeClr val="tx1"/>
                </a:solidFill>
                <a:latin typeface="+mn-lt"/>
                <a:ea typeface="+mn-ea"/>
                <a:cs typeface="+mn-cs"/>
              </a:defRPr>
            </a:lvl2pPr>
            <a:lvl3pPr marL="1080000" indent="-180000" algn="l" defTabSz="914400" rtl="0" eaLnBrk="1" latinLnBrk="0" hangingPunct="1">
              <a:spcBef>
                <a:spcPct val="20000"/>
              </a:spcBef>
              <a:buClr>
                <a:schemeClr val="bg2">
                  <a:lumMod val="90000"/>
                </a:schemeClr>
              </a:buClr>
              <a:buFont typeface="Wingdings" pitchFamily="2" charset="2"/>
              <a:buChar char="§"/>
              <a:defRPr sz="1800" kern="1200">
                <a:solidFill>
                  <a:schemeClr val="tx1"/>
                </a:solidFill>
                <a:latin typeface="+mn-lt"/>
                <a:ea typeface="+mn-ea"/>
                <a:cs typeface="+mn-cs"/>
              </a:defRPr>
            </a:lvl3pPr>
            <a:lvl4pPr marL="1620000" indent="-180000" algn="l" defTabSz="914400" rtl="0" eaLnBrk="1" latinLnBrk="0" hangingPunct="1">
              <a:spcBef>
                <a:spcPct val="20000"/>
              </a:spcBef>
              <a:buClr>
                <a:schemeClr val="bg2">
                  <a:lumMod val="90000"/>
                </a:schemeClr>
              </a:buClr>
              <a:buFont typeface="Wingdings" pitchFamily="2" charset="2"/>
              <a:buChar char="§"/>
              <a:defRPr sz="1800" i="1" kern="1200">
                <a:solidFill>
                  <a:schemeClr val="tx1"/>
                </a:solidFill>
                <a:latin typeface="+mn-lt"/>
                <a:ea typeface="+mn-ea"/>
                <a:cs typeface="+mn-cs"/>
              </a:defRPr>
            </a:lvl4pPr>
            <a:lvl5pPr marL="1980000" indent="-180000" algn="l" defTabSz="914400" rtl="0" eaLnBrk="1" latinLnBrk="0" hangingPunct="1">
              <a:spcBef>
                <a:spcPct val="20000"/>
              </a:spcBef>
              <a:buClr>
                <a:schemeClr val="bg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a:t>siège éjectable</a:t>
            </a:r>
            <a:endParaRPr lang="nb-NO" sz="2800" dirty="0"/>
          </a:p>
          <a:p>
            <a:r>
              <a:rPr lang="fr-FR" sz="2800" dirty="0"/>
              <a:t>épandeur d'huile </a:t>
            </a:r>
            <a:endParaRPr lang="nb-NO" sz="2800" dirty="0"/>
          </a:p>
          <a:p>
            <a:r>
              <a:rPr lang="fr-FR" sz="2800" dirty="0"/>
              <a:t>épandeur de clous </a:t>
            </a:r>
            <a:endParaRPr lang="nb-NO" sz="2800" dirty="0"/>
          </a:p>
          <a:p>
            <a:endParaRPr lang="nb-NO" sz="2800" dirty="0"/>
          </a:p>
        </p:txBody>
      </p:sp>
      <p:pic>
        <p:nvPicPr>
          <p:cNvPr id="7" name="Bilde 6"/>
          <p:cNvPicPr>
            <a:picLocks noChangeAspect="1"/>
          </p:cNvPicPr>
          <p:nvPr/>
        </p:nvPicPr>
        <p:blipFill>
          <a:blip r:embed="rId3"/>
          <a:stretch>
            <a:fillRect/>
          </a:stretch>
        </p:blipFill>
        <p:spPr>
          <a:xfrm>
            <a:off x="4865" y="4206"/>
            <a:ext cx="9295290" cy="4538716"/>
          </a:xfrm>
          <a:prstGeom prst="rect">
            <a:avLst/>
          </a:prstGeom>
        </p:spPr>
      </p:pic>
    </p:spTree>
    <p:extLst>
      <p:ext uri="{BB962C8B-B14F-4D97-AF65-F5344CB8AC3E}">
        <p14:creationId xmlns:p14="http://schemas.microsoft.com/office/powerpoint/2010/main" val="30907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84" y="-1107504"/>
            <a:ext cx="11644313" cy="7883200"/>
          </a:xfrm>
          <a:prstGeom prst="rect">
            <a:avLst/>
          </a:prstGeom>
        </p:spPr>
      </p:pic>
      <p:pic>
        <p:nvPicPr>
          <p:cNvPr id="5" name="Bilde 4"/>
          <p:cNvPicPr>
            <a:picLocks noChangeAspect="1"/>
          </p:cNvPicPr>
          <p:nvPr/>
        </p:nvPicPr>
        <p:blipFill rotWithShape="1">
          <a:blip r:embed="rId4" cstate="print">
            <a:extLst>
              <a:ext uri="{28A0092B-C50C-407E-A947-70E740481C1C}">
                <a14:useLocalDpi xmlns:a14="http://schemas.microsoft.com/office/drawing/2010/main" val="0"/>
              </a:ext>
            </a:extLst>
          </a:blip>
          <a:srcRect l="4685" t="24368" r="84234" b="56576"/>
          <a:stretch/>
        </p:blipFill>
        <p:spPr>
          <a:xfrm rot="-780000">
            <a:off x="4424443" y="2234738"/>
            <a:ext cx="517708" cy="667708"/>
          </a:xfrm>
          <a:prstGeom prst="rect">
            <a:avLst/>
          </a:prstGeom>
        </p:spPr>
      </p:pic>
      <p:sp>
        <p:nvSpPr>
          <p:cNvPr id="4" name="TekstSylinder 3"/>
          <p:cNvSpPr txBox="1"/>
          <p:nvPr/>
        </p:nvSpPr>
        <p:spPr>
          <a:xfrm>
            <a:off x="457200" y="-369479"/>
            <a:ext cx="7283152" cy="2554545"/>
          </a:xfrm>
          <a:prstGeom prst="rect">
            <a:avLst/>
          </a:prstGeom>
          <a:noFill/>
        </p:spPr>
        <p:txBody>
          <a:bodyPr wrap="square" rtlCol="0">
            <a:spAutoFit/>
          </a:bodyPr>
          <a:lstStyle/>
          <a:p>
            <a:r>
              <a:rPr lang="nb-NO" sz="2000" dirty="0"/>
              <a:t>Aston Martin V12 </a:t>
            </a:r>
            <a:r>
              <a:rPr lang="nb-NO" sz="2000" dirty="0" err="1"/>
              <a:t>Vanquish</a:t>
            </a:r>
            <a:r>
              <a:rPr lang="nb-NO" sz="2000" dirty="0"/>
              <a:t> </a:t>
            </a:r>
            <a:r>
              <a:rPr lang="nb-NO" sz="2000" dirty="0" err="1"/>
              <a:t>Volante</a:t>
            </a:r>
            <a:r>
              <a:rPr lang="nb-NO" sz="2000" dirty="0"/>
              <a:t> </a:t>
            </a:r>
            <a:r>
              <a:rPr lang="nb-NO" sz="2000" dirty="0" err="1"/>
              <a:t>Carbon</a:t>
            </a:r>
            <a:r>
              <a:rPr lang="nb-NO" sz="2000" dirty="0"/>
              <a:t> </a:t>
            </a:r>
          </a:p>
          <a:p>
            <a:r>
              <a:rPr lang="nb-NO" sz="2000" dirty="0"/>
              <a:t>Prix en </a:t>
            </a:r>
            <a:r>
              <a:rPr lang="nb-NO" sz="2000" dirty="0" err="1"/>
              <a:t>Norvège</a:t>
            </a:r>
            <a:r>
              <a:rPr lang="nb-NO" sz="2000" dirty="0"/>
              <a:t> 2015: € 418 000,</a:t>
            </a:r>
          </a:p>
          <a:p>
            <a:r>
              <a:rPr lang="nb-NO" sz="2000" dirty="0"/>
              <a:t>dont 	€  60 667 </a:t>
            </a:r>
            <a:r>
              <a:rPr lang="nb-NO" sz="2000" dirty="0" err="1"/>
              <a:t>taxe</a:t>
            </a:r>
            <a:r>
              <a:rPr lang="nb-NO" sz="2000" dirty="0"/>
              <a:t> sur 424 kW </a:t>
            </a:r>
            <a:r>
              <a:rPr lang="nb-NO" sz="2000" dirty="0" err="1"/>
              <a:t>puissance</a:t>
            </a:r>
            <a:br>
              <a:rPr lang="nb-NO" sz="2000" dirty="0"/>
            </a:br>
            <a:r>
              <a:rPr lang="nb-NO" sz="2000" dirty="0"/>
              <a:t>	€  42 992 </a:t>
            </a:r>
            <a:r>
              <a:rPr lang="nb-NO" sz="2000" dirty="0" err="1"/>
              <a:t>taxe</a:t>
            </a:r>
            <a:r>
              <a:rPr lang="nb-NO" sz="2000" dirty="0"/>
              <a:t> sur 298 gCO</a:t>
            </a:r>
            <a:r>
              <a:rPr lang="nb-NO" sz="2000" baseline="-25000" dirty="0"/>
              <a:t>2</a:t>
            </a:r>
            <a:r>
              <a:rPr lang="nb-NO" sz="2000" dirty="0"/>
              <a:t>/km </a:t>
            </a:r>
            <a:r>
              <a:rPr lang="nb-NO" sz="2000" dirty="0" err="1"/>
              <a:t>émissions</a:t>
            </a:r>
            <a:br>
              <a:rPr lang="nb-NO" sz="2000" dirty="0"/>
            </a:br>
            <a:r>
              <a:rPr lang="nb-NO" sz="2000" dirty="0"/>
              <a:t>	€  17 220 </a:t>
            </a:r>
            <a:r>
              <a:rPr lang="nb-NO" sz="2000" dirty="0" err="1"/>
              <a:t>taxe</a:t>
            </a:r>
            <a:r>
              <a:rPr lang="nb-NO" sz="2000" dirty="0"/>
              <a:t> sur 1844 kg </a:t>
            </a:r>
            <a:r>
              <a:rPr lang="nb-NO" sz="2000" dirty="0" err="1"/>
              <a:t>poids</a:t>
            </a:r>
            <a:r>
              <a:rPr lang="nb-NO" sz="2000" dirty="0"/>
              <a:t> à vide	</a:t>
            </a:r>
            <a:br>
              <a:rPr lang="nb-NO" sz="2000" dirty="0"/>
            </a:br>
            <a:r>
              <a:rPr lang="nb-NO" sz="2000" dirty="0"/>
              <a:t>	€       963 </a:t>
            </a:r>
            <a:r>
              <a:rPr lang="nb-NO" sz="2000" dirty="0" err="1"/>
              <a:t>taxe</a:t>
            </a:r>
            <a:r>
              <a:rPr lang="nb-NO" sz="2000" dirty="0"/>
              <a:t> sur  47 </a:t>
            </a:r>
            <a:r>
              <a:rPr lang="nb-NO" sz="2000" dirty="0" err="1"/>
              <a:t>mgNO</a:t>
            </a:r>
            <a:r>
              <a:rPr lang="nb-NO" sz="2000" baseline="-25000" dirty="0" err="1"/>
              <a:t>X</a:t>
            </a:r>
            <a:r>
              <a:rPr lang="nb-NO" sz="2000" dirty="0"/>
              <a:t>/km </a:t>
            </a:r>
            <a:r>
              <a:rPr lang="nb-NO" sz="2000" dirty="0" err="1"/>
              <a:t>émissions</a:t>
            </a:r>
            <a:r>
              <a:rPr lang="nb-NO" sz="2000" dirty="0"/>
              <a:t>  </a:t>
            </a:r>
            <a:br>
              <a:rPr lang="nb-NO" sz="2000" dirty="0"/>
            </a:br>
            <a:r>
              <a:rPr lang="nb-NO" sz="2000" dirty="0"/>
              <a:t>	€  59 291 </a:t>
            </a:r>
            <a:r>
              <a:rPr lang="nb-NO" sz="2000" dirty="0" err="1"/>
              <a:t>taxe</a:t>
            </a:r>
            <a:r>
              <a:rPr lang="nb-NO" sz="2000" dirty="0"/>
              <a:t> sur la </a:t>
            </a:r>
            <a:r>
              <a:rPr lang="nb-NO" sz="2000" dirty="0" err="1"/>
              <a:t>valeur</a:t>
            </a:r>
            <a:r>
              <a:rPr lang="nb-NO" sz="2000" dirty="0"/>
              <a:t> </a:t>
            </a:r>
            <a:r>
              <a:rPr lang="nb-NO" sz="2000" dirty="0" err="1"/>
              <a:t>ajoutée</a:t>
            </a:r>
            <a:br>
              <a:rPr lang="nb-NO" sz="2000" dirty="0"/>
            </a:br>
            <a:r>
              <a:rPr lang="nb-NO" sz="2000" dirty="0"/>
              <a:t>en somme € 181 132 de </a:t>
            </a:r>
            <a:r>
              <a:rPr lang="nb-NO" sz="2000" dirty="0" err="1"/>
              <a:t>taxe</a:t>
            </a:r>
            <a:r>
              <a:rPr lang="nb-NO" sz="2000" dirty="0"/>
              <a:t> </a:t>
            </a:r>
            <a:r>
              <a:rPr lang="nb-NO" sz="2000" dirty="0" err="1"/>
              <a:t>d’achat</a:t>
            </a:r>
            <a:r>
              <a:rPr lang="nb-NO" sz="2000" dirty="0"/>
              <a:t>. </a:t>
            </a:r>
          </a:p>
        </p:txBody>
      </p:sp>
    </p:spTree>
    <p:extLst>
      <p:ext uri="{BB962C8B-B14F-4D97-AF65-F5344CB8AC3E}">
        <p14:creationId xmlns:p14="http://schemas.microsoft.com/office/powerpoint/2010/main" val="19028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24</a:t>
            </a:fld>
            <a:endParaRPr lang="nb-NO"/>
          </a:p>
        </p:txBody>
      </p:sp>
      <p:sp>
        <p:nvSpPr>
          <p:cNvPr id="4" name="Tittel 1"/>
          <p:cNvSpPr>
            <a:spLocks noGrp="1"/>
          </p:cNvSpPr>
          <p:nvPr>
            <p:ph type="title"/>
          </p:nvPr>
        </p:nvSpPr>
        <p:spPr>
          <a:xfrm>
            <a:off x="179512" y="44450"/>
            <a:ext cx="8784976" cy="881807"/>
          </a:xfrm>
        </p:spPr>
        <p:txBody>
          <a:bodyPr>
            <a:noAutofit/>
          </a:bodyPr>
          <a:lstStyle/>
          <a:p>
            <a:r>
              <a:rPr lang="fr-FR" sz="2800" dirty="0"/>
              <a:t>Comment se fait-il que, déjà en 2016, 29 pour cent des voitures neuves étaient des VEB ou des VHR?</a:t>
            </a:r>
          </a:p>
        </p:txBody>
      </p:sp>
      <p:sp>
        <p:nvSpPr>
          <p:cNvPr id="5" name="TekstSylinder 4"/>
          <p:cNvSpPr txBox="1"/>
          <p:nvPr/>
        </p:nvSpPr>
        <p:spPr>
          <a:xfrm>
            <a:off x="179512" y="926257"/>
            <a:ext cx="8784976" cy="2246769"/>
          </a:xfrm>
          <a:prstGeom prst="rect">
            <a:avLst/>
          </a:prstGeom>
          <a:noFill/>
        </p:spPr>
        <p:txBody>
          <a:bodyPr wrap="square" rtlCol="0">
            <a:spAutoFit/>
          </a:bodyPr>
          <a:lstStyle/>
          <a:p>
            <a:pPr marL="342900" indent="-342900">
              <a:buFont typeface="+mj-lt"/>
              <a:buAutoNum type="arabicPeriod"/>
            </a:pPr>
            <a:r>
              <a:rPr lang="fr-FR" sz="2000" dirty="0"/>
              <a:t>La </a:t>
            </a:r>
            <a:r>
              <a:rPr lang="fr-FR" sz="2000" dirty="0">
                <a:solidFill>
                  <a:srgbClr val="FF0000"/>
                </a:solidFill>
              </a:rPr>
              <a:t>taxe d'achat </a:t>
            </a:r>
            <a:r>
              <a:rPr lang="fr-FR" sz="2000" dirty="0"/>
              <a:t>sur les voitures particulières et les camionnettes, calculée (en 2016) sur la base du </a:t>
            </a:r>
          </a:p>
          <a:p>
            <a:pPr marL="285750" indent="-285750">
              <a:buFont typeface="Arial" panose="020B0604020202020204" pitchFamily="34" charset="0"/>
              <a:buChar char="•"/>
            </a:pPr>
            <a:r>
              <a:rPr lang="fr-FR" sz="2000" dirty="0">
                <a:solidFill>
                  <a:srgbClr val="FF0000"/>
                </a:solidFill>
              </a:rPr>
              <a:t>puissance</a:t>
            </a:r>
            <a:r>
              <a:rPr lang="fr-FR" sz="2000" dirty="0"/>
              <a:t> du MCI (mais aucune taxe sur le moteur électrique) </a:t>
            </a:r>
            <a:endParaRPr lang="nb-NO" sz="2000" dirty="0"/>
          </a:p>
          <a:p>
            <a:pPr marL="285750" indent="-285750">
              <a:buFont typeface="Arial" panose="020B0604020202020204" pitchFamily="34" charset="0"/>
              <a:buChar char="•"/>
            </a:pPr>
            <a:r>
              <a:rPr lang="fr-FR" sz="2000" dirty="0">
                <a:solidFill>
                  <a:srgbClr val="FF0000"/>
                </a:solidFill>
              </a:rPr>
              <a:t>poids</a:t>
            </a:r>
            <a:r>
              <a:rPr lang="fr-FR" sz="2000" dirty="0"/>
              <a:t> à vide</a:t>
            </a:r>
          </a:p>
          <a:p>
            <a:pPr marL="285750" indent="-285750">
              <a:buFont typeface="Arial" panose="020B0604020202020204" pitchFamily="34" charset="0"/>
              <a:buChar char="•"/>
            </a:pPr>
            <a:r>
              <a:rPr lang="fr-FR" sz="2000" dirty="0"/>
              <a:t>taux d’émission de </a:t>
            </a:r>
            <a:r>
              <a:rPr lang="fr-FR" sz="2000" dirty="0">
                <a:solidFill>
                  <a:srgbClr val="FF0000"/>
                </a:solidFill>
              </a:rPr>
              <a:t>CO</a:t>
            </a:r>
            <a:r>
              <a:rPr lang="fr-FR" sz="2000" baseline="-25000" dirty="0">
                <a:solidFill>
                  <a:srgbClr val="FF0000"/>
                </a:solidFill>
              </a:rPr>
              <a:t>2</a:t>
            </a:r>
            <a:r>
              <a:rPr lang="fr-FR" sz="2000" dirty="0"/>
              <a:t> (selon le cycle NEDC) </a:t>
            </a:r>
          </a:p>
          <a:p>
            <a:pPr marL="285750" indent="-285750">
              <a:buFont typeface="Arial" panose="020B0604020202020204" pitchFamily="34" charset="0"/>
              <a:buChar char="•"/>
            </a:pPr>
            <a:r>
              <a:rPr lang="fr-FR" sz="2000" dirty="0"/>
              <a:t>taux d’</a:t>
            </a:r>
            <a:r>
              <a:rPr lang="fr-FR" sz="2000" dirty="0" err="1"/>
              <a:t>emission</a:t>
            </a:r>
            <a:r>
              <a:rPr lang="fr-FR" sz="2000" dirty="0"/>
              <a:t> de </a:t>
            </a:r>
            <a:r>
              <a:rPr lang="fr-FR" sz="2000" dirty="0">
                <a:solidFill>
                  <a:srgbClr val="FF0000"/>
                </a:solidFill>
              </a:rPr>
              <a:t>NO</a:t>
            </a:r>
            <a:r>
              <a:rPr lang="fr-FR" sz="2000" baseline="-25000" dirty="0">
                <a:solidFill>
                  <a:srgbClr val="FF0000"/>
                </a:solidFill>
              </a:rPr>
              <a:t>X</a:t>
            </a:r>
            <a:r>
              <a:rPr lang="fr-FR" sz="2000" dirty="0"/>
              <a:t> (selon le cycle NEDC) </a:t>
            </a:r>
          </a:p>
          <a:p>
            <a:pPr marL="285750" indent="-285750">
              <a:buFont typeface="Arial" panose="020B0604020202020204" pitchFamily="34" charset="0"/>
              <a:buChar char="•"/>
            </a:pPr>
            <a:endParaRPr lang="fr-FR" sz="2000" dirty="0"/>
          </a:p>
        </p:txBody>
      </p:sp>
    </p:spTree>
    <p:extLst>
      <p:ext uri="{BB962C8B-B14F-4D97-AF65-F5344CB8AC3E}">
        <p14:creationId xmlns:p14="http://schemas.microsoft.com/office/powerpoint/2010/main" val="2772902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3905" y="22385"/>
            <a:ext cx="9144000" cy="648072"/>
          </a:xfrm>
        </p:spPr>
        <p:txBody>
          <a:bodyPr>
            <a:noAutofit/>
          </a:bodyPr>
          <a:lstStyle/>
          <a:p>
            <a:r>
              <a:rPr lang="nb-NO" sz="2800" dirty="0" err="1"/>
              <a:t>Taxe</a:t>
            </a:r>
            <a:r>
              <a:rPr lang="nb-NO" sz="2800" dirty="0"/>
              <a:t> </a:t>
            </a:r>
            <a:r>
              <a:rPr lang="nb-NO" sz="2800" dirty="0" err="1"/>
              <a:t>d’achat</a:t>
            </a:r>
            <a:r>
              <a:rPr lang="nb-NO" sz="2800" dirty="0"/>
              <a:t> (malus) de </a:t>
            </a:r>
            <a:r>
              <a:rPr lang="nb-NO" sz="2800" dirty="0" err="1"/>
              <a:t>voitures</a:t>
            </a:r>
            <a:r>
              <a:rPr lang="nb-NO" sz="2800" dirty="0"/>
              <a:t> </a:t>
            </a:r>
            <a:r>
              <a:rPr lang="nb-NO" sz="2800" dirty="0" err="1"/>
              <a:t>particulières</a:t>
            </a:r>
            <a:r>
              <a:rPr lang="nb-NO" sz="2800" dirty="0"/>
              <a:t> 2016</a:t>
            </a:r>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25</a:t>
            </a:fld>
            <a:endParaRPr lang="nb-NO"/>
          </a:p>
        </p:txBody>
      </p:sp>
      <p:sp>
        <p:nvSpPr>
          <p:cNvPr id="8" name="TekstSylinder 7"/>
          <p:cNvSpPr txBox="1"/>
          <p:nvPr/>
        </p:nvSpPr>
        <p:spPr>
          <a:xfrm>
            <a:off x="183905" y="6474822"/>
            <a:ext cx="4608512" cy="338554"/>
          </a:xfrm>
          <a:prstGeom prst="rect">
            <a:avLst/>
          </a:prstGeom>
          <a:noFill/>
        </p:spPr>
        <p:txBody>
          <a:bodyPr wrap="square" rtlCol="0">
            <a:spAutoFit/>
          </a:bodyPr>
          <a:lstStyle/>
          <a:p>
            <a:r>
              <a:rPr lang="nb-NO" sz="1600" b="1" dirty="0">
                <a:solidFill>
                  <a:srgbClr val="FF0000"/>
                </a:solidFill>
              </a:rPr>
              <a:t>Au 1 </a:t>
            </a:r>
            <a:r>
              <a:rPr lang="nb-NO" sz="1600" b="1" dirty="0" err="1">
                <a:solidFill>
                  <a:srgbClr val="FF0000"/>
                </a:solidFill>
              </a:rPr>
              <a:t>juillet</a:t>
            </a:r>
            <a:r>
              <a:rPr lang="nb-NO" sz="1600" b="1" dirty="0">
                <a:solidFill>
                  <a:srgbClr val="FF0000"/>
                </a:solidFill>
              </a:rPr>
              <a:t> 2016, € 1 = NOK 9,30.</a:t>
            </a:r>
          </a:p>
        </p:txBody>
      </p:sp>
      <p:pic>
        <p:nvPicPr>
          <p:cNvPr id="5" name="Bilde 4"/>
          <p:cNvPicPr>
            <a:picLocks noChangeAspect="1"/>
          </p:cNvPicPr>
          <p:nvPr/>
        </p:nvPicPr>
        <p:blipFill>
          <a:blip r:embed="rId3"/>
          <a:stretch>
            <a:fillRect/>
          </a:stretch>
        </p:blipFill>
        <p:spPr>
          <a:xfrm>
            <a:off x="90667" y="602346"/>
            <a:ext cx="9053333" cy="5814666"/>
          </a:xfrm>
          <a:prstGeom prst="rect">
            <a:avLst/>
          </a:prstGeom>
        </p:spPr>
      </p:pic>
      <p:sp>
        <p:nvSpPr>
          <p:cNvPr id="3" name="TekstSylinder 2"/>
          <p:cNvSpPr txBox="1"/>
          <p:nvPr/>
        </p:nvSpPr>
        <p:spPr>
          <a:xfrm>
            <a:off x="1605805" y="2924944"/>
            <a:ext cx="4211960" cy="830997"/>
          </a:xfrm>
          <a:prstGeom prst="rect">
            <a:avLst/>
          </a:prstGeom>
          <a:solidFill>
            <a:schemeClr val="bg1"/>
          </a:solidFill>
        </p:spPr>
        <p:txBody>
          <a:bodyPr wrap="square" rtlCol="0">
            <a:spAutoFit/>
          </a:bodyPr>
          <a:lstStyle/>
          <a:p>
            <a:r>
              <a:rPr lang="nb-NO" sz="2400" b="1" dirty="0">
                <a:solidFill>
                  <a:srgbClr val="FF0000"/>
                </a:solidFill>
              </a:rPr>
              <a:t>Les VEB et VEPC sont </a:t>
            </a:r>
            <a:r>
              <a:rPr lang="nb-NO" sz="2400" b="1" dirty="0" err="1">
                <a:solidFill>
                  <a:srgbClr val="FF0000"/>
                </a:solidFill>
              </a:rPr>
              <a:t>exemptés</a:t>
            </a:r>
            <a:r>
              <a:rPr lang="nb-NO" sz="2400" b="1" dirty="0">
                <a:solidFill>
                  <a:srgbClr val="FF0000"/>
                </a:solidFill>
              </a:rPr>
              <a:t>, </a:t>
            </a:r>
            <a:r>
              <a:rPr lang="nb-NO" sz="2400" b="1" dirty="0" err="1">
                <a:solidFill>
                  <a:srgbClr val="FF0000"/>
                </a:solidFill>
              </a:rPr>
              <a:t>même</a:t>
            </a:r>
            <a:r>
              <a:rPr lang="nb-NO" sz="2400" b="1" dirty="0">
                <a:solidFill>
                  <a:srgbClr val="FF0000"/>
                </a:solidFill>
              </a:rPr>
              <a:t> de la TVA!</a:t>
            </a:r>
          </a:p>
        </p:txBody>
      </p:sp>
    </p:spTree>
    <p:extLst>
      <p:ext uri="{BB962C8B-B14F-4D97-AF65-F5344CB8AC3E}">
        <p14:creationId xmlns:p14="http://schemas.microsoft.com/office/powerpoint/2010/main" val="23590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9001000" cy="430716"/>
          </a:xfrm>
        </p:spPr>
        <p:txBody>
          <a:bodyPr>
            <a:noAutofit/>
          </a:bodyPr>
          <a:lstStyle/>
          <a:p>
            <a:r>
              <a:rPr lang="nb-NO" sz="2800" dirty="0"/>
              <a:t>Prix </a:t>
            </a:r>
            <a:r>
              <a:rPr lang="nb-NO" sz="2800" dirty="0" err="1"/>
              <a:t>moyens</a:t>
            </a:r>
            <a:r>
              <a:rPr lang="nb-NO" sz="2800" dirty="0"/>
              <a:t> de </a:t>
            </a:r>
            <a:r>
              <a:rPr lang="nb-NO" sz="2800" dirty="0" err="1"/>
              <a:t>voitures</a:t>
            </a:r>
            <a:r>
              <a:rPr lang="nb-NO" sz="2800" dirty="0"/>
              <a:t> </a:t>
            </a:r>
            <a:r>
              <a:rPr lang="nb-NO" sz="2800" dirty="0" err="1"/>
              <a:t>particulières</a:t>
            </a:r>
            <a:r>
              <a:rPr lang="nb-NO" sz="2800" dirty="0"/>
              <a:t> en </a:t>
            </a:r>
            <a:r>
              <a:rPr lang="nb-NO" sz="2800" dirty="0" err="1"/>
              <a:t>Norvège</a:t>
            </a:r>
            <a:r>
              <a:rPr lang="nb-NO" sz="2800" dirty="0"/>
              <a:t> 2014</a:t>
            </a:r>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26</a:t>
            </a:fld>
            <a:endParaRPr lang="nb-NO"/>
          </a:p>
        </p:txBody>
      </p:sp>
      <p:pic>
        <p:nvPicPr>
          <p:cNvPr id="7" name="Bilde 6"/>
          <p:cNvPicPr>
            <a:picLocks noChangeAspect="1"/>
          </p:cNvPicPr>
          <p:nvPr/>
        </p:nvPicPr>
        <p:blipFill>
          <a:blip r:embed="rId3"/>
          <a:stretch>
            <a:fillRect/>
          </a:stretch>
        </p:blipFill>
        <p:spPr>
          <a:xfrm>
            <a:off x="-11496" y="430716"/>
            <a:ext cx="9120000" cy="6427284"/>
          </a:xfrm>
          <a:prstGeom prst="rect">
            <a:avLst/>
          </a:prstGeom>
        </p:spPr>
      </p:pic>
      <p:sp>
        <p:nvSpPr>
          <p:cNvPr id="8" name="TekstSylinder 7"/>
          <p:cNvSpPr txBox="1"/>
          <p:nvPr/>
        </p:nvSpPr>
        <p:spPr>
          <a:xfrm>
            <a:off x="5508104" y="5517232"/>
            <a:ext cx="4104456" cy="307777"/>
          </a:xfrm>
          <a:prstGeom prst="rect">
            <a:avLst/>
          </a:prstGeom>
          <a:noFill/>
        </p:spPr>
        <p:txBody>
          <a:bodyPr wrap="square" rtlCol="0">
            <a:spAutoFit/>
          </a:bodyPr>
          <a:lstStyle/>
          <a:p>
            <a:r>
              <a:rPr lang="nb-NO" sz="1400" dirty="0"/>
              <a:t>Au 1 </a:t>
            </a:r>
            <a:r>
              <a:rPr lang="nb-NO" sz="1400" dirty="0" err="1"/>
              <a:t>juillet</a:t>
            </a:r>
            <a:r>
              <a:rPr lang="nb-NO" sz="1400" dirty="0"/>
              <a:t> 2014, € 1 = NOK 8,42.</a:t>
            </a:r>
          </a:p>
        </p:txBody>
      </p:sp>
    </p:spTree>
    <p:extLst>
      <p:ext uri="{BB962C8B-B14F-4D97-AF65-F5344CB8AC3E}">
        <p14:creationId xmlns:p14="http://schemas.microsoft.com/office/powerpoint/2010/main" val="269461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27</a:t>
            </a:fld>
            <a:endParaRPr lang="nb-NO"/>
          </a:p>
        </p:txBody>
      </p:sp>
      <p:sp>
        <p:nvSpPr>
          <p:cNvPr id="4" name="Tittel 1"/>
          <p:cNvSpPr>
            <a:spLocks noGrp="1"/>
          </p:cNvSpPr>
          <p:nvPr>
            <p:ph type="title"/>
          </p:nvPr>
        </p:nvSpPr>
        <p:spPr>
          <a:xfrm>
            <a:off x="179512" y="44450"/>
            <a:ext cx="8784976" cy="881807"/>
          </a:xfrm>
        </p:spPr>
        <p:txBody>
          <a:bodyPr>
            <a:noAutofit/>
          </a:bodyPr>
          <a:lstStyle/>
          <a:p>
            <a:r>
              <a:rPr lang="fr-FR" sz="2800" dirty="0"/>
              <a:t>Comment se fait-il que, déjà en 2016, 29 pour cent des voitures neuves étaient des VEB ou des VHR?</a:t>
            </a:r>
          </a:p>
        </p:txBody>
      </p:sp>
      <p:sp>
        <p:nvSpPr>
          <p:cNvPr id="5" name="TekstSylinder 4"/>
          <p:cNvSpPr txBox="1"/>
          <p:nvPr/>
        </p:nvSpPr>
        <p:spPr>
          <a:xfrm>
            <a:off x="179512" y="926257"/>
            <a:ext cx="8784976" cy="5632311"/>
          </a:xfrm>
          <a:prstGeom prst="rect">
            <a:avLst/>
          </a:prstGeom>
          <a:noFill/>
        </p:spPr>
        <p:txBody>
          <a:bodyPr wrap="square" rtlCol="0">
            <a:spAutoFit/>
          </a:bodyPr>
          <a:lstStyle/>
          <a:p>
            <a:pPr marL="342900" indent="-342900">
              <a:buFont typeface="+mj-lt"/>
              <a:buAutoNum type="arabicPeriod"/>
            </a:pPr>
            <a:r>
              <a:rPr lang="fr-FR" sz="2000" dirty="0">
                <a:solidFill>
                  <a:schemeClr val="bg2">
                    <a:lumMod val="50000"/>
                  </a:schemeClr>
                </a:solidFill>
              </a:rPr>
              <a:t>La taxe d'achat sur les voitures particulières et les camionnettes, calculée (en 2016) sur la base du </a:t>
            </a:r>
          </a:p>
          <a:p>
            <a:pPr marL="285750" indent="-285750">
              <a:buFont typeface="Arial" panose="020B0604020202020204" pitchFamily="34" charset="0"/>
              <a:buChar char="•"/>
            </a:pPr>
            <a:r>
              <a:rPr lang="fr-FR" sz="2000" dirty="0">
                <a:solidFill>
                  <a:schemeClr val="bg2">
                    <a:lumMod val="50000"/>
                  </a:schemeClr>
                </a:solidFill>
              </a:rPr>
              <a:t>puissance du MCI (mais aucune taxe sur le moteur électrique) </a:t>
            </a:r>
            <a:endParaRPr lang="nb-NO" sz="2000" dirty="0">
              <a:solidFill>
                <a:schemeClr val="bg2">
                  <a:lumMod val="50000"/>
                </a:schemeClr>
              </a:solidFill>
            </a:endParaRPr>
          </a:p>
          <a:p>
            <a:pPr marL="285750" indent="-285750">
              <a:buFont typeface="Arial" panose="020B0604020202020204" pitchFamily="34" charset="0"/>
              <a:buChar char="•"/>
            </a:pPr>
            <a:r>
              <a:rPr lang="fr-FR" sz="2000" dirty="0">
                <a:solidFill>
                  <a:schemeClr val="bg2">
                    <a:lumMod val="50000"/>
                  </a:schemeClr>
                </a:solidFill>
              </a:rPr>
              <a:t>poids à vide</a:t>
            </a:r>
          </a:p>
          <a:p>
            <a:pPr marL="285750" indent="-285750">
              <a:buFont typeface="Arial" panose="020B0604020202020204" pitchFamily="34" charset="0"/>
              <a:buChar char="•"/>
            </a:pPr>
            <a:r>
              <a:rPr lang="fr-FR" sz="2000" dirty="0">
                <a:solidFill>
                  <a:schemeClr val="bg2">
                    <a:lumMod val="50000"/>
                  </a:schemeClr>
                </a:solidFill>
              </a:rPr>
              <a:t>taux d’émission de CO</a:t>
            </a:r>
            <a:r>
              <a:rPr lang="fr-FR" sz="2000" baseline="-25000" dirty="0">
                <a:solidFill>
                  <a:schemeClr val="bg2">
                    <a:lumMod val="50000"/>
                  </a:schemeClr>
                </a:solidFill>
              </a:rPr>
              <a:t>2</a:t>
            </a:r>
            <a:r>
              <a:rPr lang="fr-FR" sz="2000" dirty="0">
                <a:solidFill>
                  <a:schemeClr val="bg2">
                    <a:lumMod val="50000"/>
                  </a:schemeClr>
                </a:solidFill>
              </a:rPr>
              <a:t> (selon le cycle NEDC) </a:t>
            </a:r>
          </a:p>
          <a:p>
            <a:pPr marL="285750" indent="-285750">
              <a:buFont typeface="Arial" panose="020B0604020202020204" pitchFamily="34" charset="0"/>
              <a:buChar char="•"/>
            </a:pPr>
            <a:r>
              <a:rPr lang="fr-FR" sz="2000" dirty="0">
                <a:solidFill>
                  <a:schemeClr val="bg2">
                    <a:lumMod val="50000"/>
                  </a:schemeClr>
                </a:solidFill>
              </a:rPr>
              <a:t>taux d’</a:t>
            </a:r>
            <a:r>
              <a:rPr lang="fr-FR" sz="2000" dirty="0" err="1">
                <a:solidFill>
                  <a:schemeClr val="bg2">
                    <a:lumMod val="50000"/>
                  </a:schemeClr>
                </a:solidFill>
              </a:rPr>
              <a:t>emission</a:t>
            </a:r>
            <a:r>
              <a:rPr lang="fr-FR" sz="2000" dirty="0">
                <a:solidFill>
                  <a:schemeClr val="bg2">
                    <a:lumMod val="50000"/>
                  </a:schemeClr>
                </a:solidFill>
              </a:rPr>
              <a:t> de NO</a:t>
            </a:r>
            <a:r>
              <a:rPr lang="fr-FR" sz="2000" baseline="-25000" dirty="0">
                <a:solidFill>
                  <a:schemeClr val="bg2">
                    <a:lumMod val="50000"/>
                  </a:schemeClr>
                </a:solidFill>
              </a:rPr>
              <a:t>X</a:t>
            </a:r>
            <a:r>
              <a:rPr lang="fr-FR" sz="2000" dirty="0">
                <a:solidFill>
                  <a:schemeClr val="bg2">
                    <a:lumMod val="50000"/>
                  </a:schemeClr>
                </a:solidFill>
              </a:rPr>
              <a:t> </a:t>
            </a:r>
          </a:p>
          <a:p>
            <a:pPr marL="285750" indent="-285750">
              <a:buFont typeface="Arial" panose="020B0604020202020204" pitchFamily="34" charset="0"/>
              <a:buChar char="•"/>
            </a:pPr>
            <a:endParaRPr lang="fr-FR" sz="2000" dirty="0"/>
          </a:p>
          <a:p>
            <a:pPr marL="342900" indent="-342900">
              <a:buFont typeface="+mj-lt"/>
              <a:buAutoNum type="arabicPeriod" startAt="2"/>
            </a:pPr>
            <a:r>
              <a:rPr lang="fr-FR" sz="2000" dirty="0">
                <a:solidFill>
                  <a:srgbClr val="FF0000"/>
                </a:solidFill>
              </a:rPr>
              <a:t>Exonérations </a:t>
            </a:r>
            <a:r>
              <a:rPr lang="fr-FR" sz="2000" dirty="0"/>
              <a:t>pour les véhicules sans émissions (VEB et VEPC)</a:t>
            </a:r>
          </a:p>
          <a:p>
            <a:pPr marL="285750" indent="-285750">
              <a:buFont typeface="Arial" panose="020B0604020202020204" pitchFamily="34" charset="0"/>
              <a:buChar char="•"/>
            </a:pPr>
            <a:r>
              <a:rPr lang="fr-FR" sz="2000" dirty="0"/>
              <a:t>de la </a:t>
            </a:r>
            <a:r>
              <a:rPr lang="fr-FR" sz="2000" dirty="0">
                <a:solidFill>
                  <a:srgbClr val="FF0000"/>
                </a:solidFill>
              </a:rPr>
              <a:t>taxe d’achat</a:t>
            </a:r>
          </a:p>
          <a:p>
            <a:pPr marL="285750" indent="-285750">
              <a:buFont typeface="Arial" panose="020B0604020202020204" pitchFamily="34" charset="0"/>
              <a:buChar char="•"/>
            </a:pPr>
            <a:r>
              <a:rPr lang="fr-FR" sz="2000" dirty="0"/>
              <a:t>de la </a:t>
            </a:r>
            <a:r>
              <a:rPr lang="fr-FR" sz="2000" dirty="0">
                <a:solidFill>
                  <a:srgbClr val="FF0000"/>
                </a:solidFill>
              </a:rPr>
              <a:t>taxe sur la valeur ajoutée </a:t>
            </a:r>
            <a:r>
              <a:rPr lang="fr-FR" sz="2000" dirty="0"/>
              <a:t>(TVA)</a:t>
            </a:r>
          </a:p>
          <a:p>
            <a:pPr marL="285750" indent="-285750">
              <a:buFont typeface="Arial" panose="020B0604020202020204" pitchFamily="34" charset="0"/>
              <a:buChar char="•"/>
            </a:pPr>
            <a:r>
              <a:rPr lang="fr-FR" sz="2000" dirty="0"/>
              <a:t>des </a:t>
            </a:r>
            <a:r>
              <a:rPr lang="fr-FR" sz="2000" dirty="0">
                <a:solidFill>
                  <a:srgbClr val="FF0000"/>
                </a:solidFill>
              </a:rPr>
              <a:t>péages </a:t>
            </a:r>
            <a:r>
              <a:rPr lang="fr-FR" sz="2000" dirty="0"/>
              <a:t>routiers</a:t>
            </a:r>
          </a:p>
          <a:p>
            <a:pPr marL="285750" indent="-285750">
              <a:buFont typeface="Arial" panose="020B0604020202020204" pitchFamily="34" charset="0"/>
              <a:buChar char="•"/>
            </a:pPr>
            <a:r>
              <a:rPr lang="fr-FR" sz="2000" dirty="0"/>
              <a:t>des tarifs des </a:t>
            </a:r>
            <a:r>
              <a:rPr lang="fr-FR" sz="2000" dirty="0">
                <a:solidFill>
                  <a:srgbClr val="FF0000"/>
                </a:solidFill>
              </a:rPr>
              <a:t>traversées de ferry </a:t>
            </a:r>
            <a:r>
              <a:rPr lang="fr-FR" sz="2000" dirty="0"/>
              <a:t>domestiques (il y en a 120) </a:t>
            </a:r>
          </a:p>
          <a:p>
            <a:pPr marL="285750" indent="-285750">
              <a:buFont typeface="Arial" panose="020B0604020202020204" pitchFamily="34" charset="0"/>
              <a:buChar char="•"/>
            </a:pPr>
            <a:r>
              <a:rPr lang="fr-FR" sz="2000" dirty="0"/>
              <a:t>des tarifs de </a:t>
            </a:r>
            <a:r>
              <a:rPr lang="fr-FR" sz="2000" dirty="0">
                <a:solidFill>
                  <a:srgbClr val="FF0000"/>
                </a:solidFill>
              </a:rPr>
              <a:t>stationnement</a:t>
            </a:r>
            <a:r>
              <a:rPr lang="fr-FR" sz="2000" dirty="0"/>
              <a:t> et de </a:t>
            </a:r>
            <a:r>
              <a:rPr lang="fr-FR" sz="2000" dirty="0">
                <a:solidFill>
                  <a:srgbClr val="FF0000"/>
                </a:solidFill>
              </a:rPr>
              <a:t>recharge</a:t>
            </a:r>
            <a:r>
              <a:rPr lang="fr-FR" sz="2000" dirty="0"/>
              <a:t> </a:t>
            </a:r>
          </a:p>
          <a:p>
            <a:pPr marL="285750" indent="-285750">
              <a:buFont typeface="Arial" panose="020B0604020202020204" pitchFamily="34" charset="0"/>
              <a:buChar char="•"/>
            </a:pPr>
            <a:r>
              <a:rPr lang="fr-FR" sz="2000" dirty="0"/>
              <a:t>de la majeure partie de la </a:t>
            </a:r>
            <a:r>
              <a:rPr lang="fr-FR" sz="2000" dirty="0">
                <a:solidFill>
                  <a:srgbClr val="FF0000"/>
                </a:solidFill>
              </a:rPr>
              <a:t>taxe de circulation </a:t>
            </a:r>
            <a:r>
              <a:rPr lang="fr-FR" sz="2000" dirty="0"/>
              <a:t>annuelle</a:t>
            </a:r>
          </a:p>
          <a:p>
            <a:pPr marL="285750" indent="-285750">
              <a:buFont typeface="Arial" panose="020B0604020202020204" pitchFamily="34" charset="0"/>
              <a:buChar char="•"/>
            </a:pPr>
            <a:endParaRPr lang="fr-FR" sz="2000" dirty="0"/>
          </a:p>
          <a:p>
            <a:pPr marL="342900" indent="-342900">
              <a:buFont typeface="+mj-lt"/>
              <a:buAutoNum type="arabicPeriod" startAt="3"/>
            </a:pPr>
            <a:r>
              <a:rPr lang="fr-FR" sz="2000" dirty="0"/>
              <a:t>En général, les VEB et VEPC ont </a:t>
            </a:r>
            <a:r>
              <a:rPr lang="fr-FR" sz="2000" dirty="0">
                <a:solidFill>
                  <a:srgbClr val="FF0000"/>
                </a:solidFill>
              </a:rPr>
              <a:t>accès à la voie réservée aux autobus.</a:t>
            </a:r>
          </a:p>
          <a:p>
            <a:pPr marL="342900" indent="-342900">
              <a:buFont typeface="+mj-lt"/>
              <a:buAutoNum type="arabicPeriod" startAt="3"/>
            </a:pPr>
            <a:endParaRPr lang="fr-FR" sz="2000" dirty="0">
              <a:solidFill>
                <a:srgbClr val="FF0000"/>
              </a:solidFill>
            </a:endParaRPr>
          </a:p>
          <a:p>
            <a:pPr marL="342900" indent="-342900">
              <a:buFont typeface="+mj-lt"/>
              <a:buAutoNum type="arabicPeriod" startAt="3"/>
            </a:pPr>
            <a:r>
              <a:rPr lang="fr-FR" sz="2000" dirty="0"/>
              <a:t>Pour les VHR la </a:t>
            </a:r>
            <a:r>
              <a:rPr lang="fr-FR" sz="2000" dirty="0">
                <a:solidFill>
                  <a:srgbClr val="FF0000"/>
                </a:solidFill>
              </a:rPr>
              <a:t>taxe sur le poids </a:t>
            </a:r>
            <a:r>
              <a:rPr lang="fr-FR" sz="2000" dirty="0"/>
              <a:t>est</a:t>
            </a:r>
            <a:r>
              <a:rPr lang="fr-FR" sz="2000" dirty="0">
                <a:solidFill>
                  <a:srgbClr val="FF0000"/>
                </a:solidFill>
              </a:rPr>
              <a:t> réduite de 26 pour cent.</a:t>
            </a:r>
          </a:p>
        </p:txBody>
      </p:sp>
    </p:spTree>
    <p:extLst>
      <p:ext uri="{BB962C8B-B14F-4D97-AF65-F5344CB8AC3E}">
        <p14:creationId xmlns:p14="http://schemas.microsoft.com/office/powerpoint/2010/main" val="1686278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28</a:t>
            </a:fld>
            <a:endParaRPr lang="nb-NO"/>
          </a:p>
        </p:txBody>
      </p:sp>
      <p:sp>
        <p:nvSpPr>
          <p:cNvPr id="4" name="Tittel 1"/>
          <p:cNvSpPr>
            <a:spLocks noGrp="1"/>
          </p:cNvSpPr>
          <p:nvPr>
            <p:ph type="title"/>
          </p:nvPr>
        </p:nvSpPr>
        <p:spPr>
          <a:xfrm>
            <a:off x="107504" y="44450"/>
            <a:ext cx="9036496" cy="647700"/>
          </a:xfrm>
        </p:spPr>
        <p:txBody>
          <a:bodyPr>
            <a:normAutofit/>
          </a:bodyPr>
          <a:lstStyle/>
          <a:p>
            <a:r>
              <a:rPr lang="fr-FR" sz="3200" dirty="0"/>
              <a:t>Scénario d’UFE – voitures particulières neuves</a:t>
            </a:r>
          </a:p>
        </p:txBody>
      </p:sp>
      <p:pic>
        <p:nvPicPr>
          <p:cNvPr id="5" name="Bilde 4"/>
          <p:cNvPicPr>
            <a:picLocks noChangeAspect="1"/>
          </p:cNvPicPr>
          <p:nvPr/>
        </p:nvPicPr>
        <p:blipFill>
          <a:blip r:embed="rId3"/>
          <a:stretch>
            <a:fillRect/>
          </a:stretch>
        </p:blipFill>
        <p:spPr>
          <a:xfrm>
            <a:off x="-20285" y="908720"/>
            <a:ext cx="9164285" cy="5184576"/>
          </a:xfrm>
          <a:prstGeom prst="rect">
            <a:avLst/>
          </a:prstGeom>
        </p:spPr>
      </p:pic>
    </p:spTree>
    <p:extLst>
      <p:ext uri="{BB962C8B-B14F-4D97-AF65-F5344CB8AC3E}">
        <p14:creationId xmlns:p14="http://schemas.microsoft.com/office/powerpoint/2010/main" val="1256785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29</a:t>
            </a:fld>
            <a:endParaRPr lang="nb-NO"/>
          </a:p>
        </p:txBody>
      </p:sp>
      <p:pic>
        <p:nvPicPr>
          <p:cNvPr id="4" name="Bilde 3"/>
          <p:cNvPicPr>
            <a:picLocks noChangeAspect="1"/>
          </p:cNvPicPr>
          <p:nvPr/>
        </p:nvPicPr>
        <p:blipFill>
          <a:blip r:embed="rId3"/>
          <a:stretch>
            <a:fillRect/>
          </a:stretch>
        </p:blipFill>
        <p:spPr>
          <a:xfrm>
            <a:off x="3692796" y="44450"/>
            <a:ext cx="5428571" cy="3245714"/>
          </a:xfrm>
          <a:prstGeom prst="rect">
            <a:avLst/>
          </a:prstGeom>
        </p:spPr>
      </p:pic>
      <p:sp>
        <p:nvSpPr>
          <p:cNvPr id="5" name="Tittel 1"/>
          <p:cNvSpPr>
            <a:spLocks noGrp="1"/>
          </p:cNvSpPr>
          <p:nvPr>
            <p:ph type="title"/>
          </p:nvPr>
        </p:nvSpPr>
        <p:spPr>
          <a:xfrm>
            <a:off x="107504" y="44450"/>
            <a:ext cx="3384376" cy="3245714"/>
          </a:xfrm>
        </p:spPr>
        <p:txBody>
          <a:bodyPr>
            <a:normAutofit fontScale="90000"/>
          </a:bodyPr>
          <a:lstStyle/>
          <a:p>
            <a:r>
              <a:rPr lang="fr-FR" dirty="0"/>
              <a:t>Les </a:t>
            </a:r>
            <a:r>
              <a:rPr lang="fr-FR" dirty="0">
                <a:solidFill>
                  <a:srgbClr val="FF0000"/>
                </a:solidFill>
              </a:rPr>
              <a:t>flux de voitures neuves </a:t>
            </a:r>
            <a:r>
              <a:rPr lang="fr-FR" dirty="0"/>
              <a:t>se distinguent nettement entre les scénarios</a:t>
            </a:r>
          </a:p>
        </p:txBody>
      </p:sp>
      <p:pic>
        <p:nvPicPr>
          <p:cNvPr id="6" name="Bilde 5"/>
          <p:cNvPicPr>
            <a:picLocks noChangeAspect="1"/>
          </p:cNvPicPr>
          <p:nvPr/>
        </p:nvPicPr>
        <p:blipFill>
          <a:blip r:embed="rId4"/>
          <a:stretch>
            <a:fillRect/>
          </a:stretch>
        </p:blipFill>
        <p:spPr>
          <a:xfrm>
            <a:off x="-477263" y="3726571"/>
            <a:ext cx="5737143" cy="3131429"/>
          </a:xfrm>
          <a:prstGeom prst="rect">
            <a:avLst/>
          </a:prstGeom>
        </p:spPr>
      </p:pic>
      <p:pic>
        <p:nvPicPr>
          <p:cNvPr id="7" name="Bilde 6"/>
          <p:cNvPicPr>
            <a:picLocks noChangeAspect="1"/>
          </p:cNvPicPr>
          <p:nvPr/>
        </p:nvPicPr>
        <p:blipFill>
          <a:blip r:embed="rId5"/>
          <a:stretch>
            <a:fillRect/>
          </a:stretch>
        </p:blipFill>
        <p:spPr>
          <a:xfrm>
            <a:off x="4283968" y="3640427"/>
            <a:ext cx="5737143" cy="3245714"/>
          </a:xfrm>
          <a:prstGeom prst="rect">
            <a:avLst/>
          </a:prstGeom>
        </p:spPr>
      </p:pic>
    </p:spTree>
    <p:extLst>
      <p:ext uri="{BB962C8B-B14F-4D97-AF65-F5344CB8AC3E}">
        <p14:creationId xmlns:p14="http://schemas.microsoft.com/office/powerpoint/2010/main" val="377868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71FC3D63-8603-43E3-9285-1800AE477FF4}" type="slidenum">
              <a:rPr lang="nb-NO" smtClean="0"/>
              <a:pPr/>
              <a:t>3</a:t>
            </a:fld>
            <a:endParaRPr lang="nb-NO"/>
          </a:p>
        </p:txBody>
      </p:sp>
      <p:pic>
        <p:nvPicPr>
          <p:cNvPr id="3" name="Bilde 2"/>
          <p:cNvPicPr>
            <a:picLocks noChangeAspect="1"/>
          </p:cNvPicPr>
          <p:nvPr/>
        </p:nvPicPr>
        <p:blipFill>
          <a:blip r:embed="rId3"/>
          <a:stretch>
            <a:fillRect/>
          </a:stretch>
        </p:blipFill>
        <p:spPr>
          <a:xfrm>
            <a:off x="362476" y="5190"/>
            <a:ext cx="8419048" cy="6847619"/>
          </a:xfrm>
          <a:prstGeom prst="rect">
            <a:avLst/>
          </a:prstGeom>
        </p:spPr>
      </p:pic>
    </p:spTree>
    <p:extLst>
      <p:ext uri="{BB962C8B-B14F-4D97-AF65-F5344CB8AC3E}">
        <p14:creationId xmlns:p14="http://schemas.microsoft.com/office/powerpoint/2010/main" val="1740637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30</a:t>
            </a:fld>
            <a:endParaRPr lang="nb-NO"/>
          </a:p>
        </p:txBody>
      </p:sp>
      <p:pic>
        <p:nvPicPr>
          <p:cNvPr id="4" name="Bilde 3"/>
          <p:cNvPicPr/>
          <p:nvPr/>
        </p:nvPicPr>
        <p:blipFill>
          <a:blip r:embed="rId3"/>
          <a:stretch>
            <a:fillRect/>
          </a:stretch>
        </p:blipFill>
        <p:spPr>
          <a:xfrm>
            <a:off x="2942569" y="405640"/>
            <a:ext cx="5730875" cy="3128010"/>
          </a:xfrm>
          <a:prstGeom prst="rect">
            <a:avLst/>
          </a:prstGeom>
        </p:spPr>
      </p:pic>
      <p:sp>
        <p:nvSpPr>
          <p:cNvPr id="5" name="Tittel 1"/>
          <p:cNvSpPr>
            <a:spLocks noGrp="1"/>
          </p:cNvSpPr>
          <p:nvPr>
            <p:ph type="title"/>
          </p:nvPr>
        </p:nvSpPr>
        <p:spPr>
          <a:xfrm>
            <a:off x="0" y="112542"/>
            <a:ext cx="2771800" cy="3244450"/>
          </a:xfrm>
        </p:spPr>
        <p:txBody>
          <a:bodyPr>
            <a:normAutofit fontScale="90000"/>
          </a:bodyPr>
          <a:lstStyle/>
          <a:p>
            <a:r>
              <a:rPr lang="fr-FR" sz="3200" dirty="0"/>
              <a:t>A l’horizon 2050, les flottes de </a:t>
            </a:r>
            <a:r>
              <a:rPr lang="fr-FR" sz="3200" dirty="0">
                <a:solidFill>
                  <a:srgbClr val="FF0000"/>
                </a:solidFill>
              </a:rPr>
              <a:t>voitures particulières  </a:t>
            </a:r>
            <a:r>
              <a:rPr lang="fr-FR" sz="3200" dirty="0"/>
              <a:t>prévues sont nettement dissemblables. </a:t>
            </a:r>
          </a:p>
        </p:txBody>
      </p:sp>
      <p:pic>
        <p:nvPicPr>
          <p:cNvPr id="6" name="Bilde 5"/>
          <p:cNvPicPr/>
          <p:nvPr/>
        </p:nvPicPr>
        <p:blipFill>
          <a:blip r:embed="rId4"/>
          <a:stretch>
            <a:fillRect/>
          </a:stretch>
        </p:blipFill>
        <p:spPr>
          <a:xfrm>
            <a:off x="-540568" y="3677039"/>
            <a:ext cx="5731510" cy="3124835"/>
          </a:xfrm>
          <a:prstGeom prst="rect">
            <a:avLst/>
          </a:prstGeom>
        </p:spPr>
      </p:pic>
      <p:pic>
        <p:nvPicPr>
          <p:cNvPr id="7" name="Bilde 6"/>
          <p:cNvPicPr/>
          <p:nvPr/>
        </p:nvPicPr>
        <p:blipFill>
          <a:blip r:embed="rId5"/>
          <a:stretch>
            <a:fillRect/>
          </a:stretch>
        </p:blipFill>
        <p:spPr>
          <a:xfrm>
            <a:off x="4283968" y="3662362"/>
            <a:ext cx="5832648" cy="3128010"/>
          </a:xfrm>
          <a:prstGeom prst="rect">
            <a:avLst/>
          </a:prstGeom>
        </p:spPr>
      </p:pic>
    </p:spTree>
    <p:extLst>
      <p:ext uri="{BB962C8B-B14F-4D97-AF65-F5344CB8AC3E}">
        <p14:creationId xmlns:p14="http://schemas.microsoft.com/office/powerpoint/2010/main" val="3483141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9347"/>
            <a:ext cx="8229600" cy="648072"/>
          </a:xfrm>
        </p:spPr>
        <p:txBody>
          <a:bodyPr>
            <a:normAutofit fontScale="90000"/>
          </a:bodyPr>
          <a:lstStyle/>
          <a:p>
            <a:r>
              <a:rPr lang="fr-FR" dirty="0"/>
              <a:t>Les </a:t>
            </a:r>
            <a:r>
              <a:rPr lang="fr-FR" dirty="0">
                <a:solidFill>
                  <a:srgbClr val="FF0000"/>
                </a:solidFill>
              </a:rPr>
              <a:t>camionnettes </a:t>
            </a:r>
            <a:r>
              <a:rPr lang="fr-FR" dirty="0"/>
              <a:t>dans deux scénarios</a:t>
            </a:r>
            <a:endParaRPr lang="fr-FR" dirty="0">
              <a:solidFill>
                <a:srgbClr val="FF0000"/>
              </a:solidFill>
            </a:endParaRPr>
          </a:p>
        </p:txBody>
      </p:sp>
      <p:sp>
        <p:nvSpPr>
          <p:cNvPr id="3" name="Plassholder for lysbildenummer 2"/>
          <p:cNvSpPr>
            <a:spLocks noGrp="1"/>
          </p:cNvSpPr>
          <p:nvPr>
            <p:ph type="sldNum" sz="quarter" idx="12"/>
          </p:nvPr>
        </p:nvSpPr>
        <p:spPr/>
        <p:txBody>
          <a:bodyPr/>
          <a:lstStyle/>
          <a:p>
            <a:fld id="{71FC3D63-8603-43E3-9285-1800AE477FF4}" type="slidenum">
              <a:rPr lang="nb-NO" smtClean="0"/>
              <a:pPr/>
              <a:t>31</a:t>
            </a:fld>
            <a:endParaRPr lang="nb-NO"/>
          </a:p>
        </p:txBody>
      </p:sp>
      <p:pic>
        <p:nvPicPr>
          <p:cNvPr id="4" name="Bilde 3"/>
          <p:cNvPicPr/>
          <p:nvPr/>
        </p:nvPicPr>
        <p:blipFill>
          <a:blip r:embed="rId3"/>
          <a:stretch>
            <a:fillRect/>
          </a:stretch>
        </p:blipFill>
        <p:spPr>
          <a:xfrm>
            <a:off x="-108520" y="608058"/>
            <a:ext cx="5731510" cy="3066415"/>
          </a:xfrm>
          <a:prstGeom prst="rect">
            <a:avLst/>
          </a:prstGeom>
        </p:spPr>
      </p:pic>
      <p:pic>
        <p:nvPicPr>
          <p:cNvPr id="6" name="Bilde 5"/>
          <p:cNvPicPr/>
          <p:nvPr/>
        </p:nvPicPr>
        <p:blipFill>
          <a:blip r:embed="rId4"/>
          <a:stretch>
            <a:fillRect/>
          </a:stretch>
        </p:blipFill>
        <p:spPr>
          <a:xfrm>
            <a:off x="4406335" y="592214"/>
            <a:ext cx="5731510" cy="3066415"/>
          </a:xfrm>
          <a:prstGeom prst="rect">
            <a:avLst/>
          </a:prstGeom>
        </p:spPr>
      </p:pic>
      <p:pic>
        <p:nvPicPr>
          <p:cNvPr id="7" name="Bilde 6"/>
          <p:cNvPicPr/>
          <p:nvPr/>
        </p:nvPicPr>
        <p:blipFill>
          <a:blip r:embed="rId5"/>
          <a:stretch>
            <a:fillRect/>
          </a:stretch>
        </p:blipFill>
        <p:spPr>
          <a:xfrm>
            <a:off x="-108520" y="3679825"/>
            <a:ext cx="5731510" cy="3178175"/>
          </a:xfrm>
          <a:prstGeom prst="rect">
            <a:avLst/>
          </a:prstGeom>
        </p:spPr>
      </p:pic>
      <p:pic>
        <p:nvPicPr>
          <p:cNvPr id="8" name="Bilde 7"/>
          <p:cNvPicPr/>
          <p:nvPr/>
        </p:nvPicPr>
        <p:blipFill>
          <a:blip r:embed="rId6"/>
          <a:stretch>
            <a:fillRect/>
          </a:stretch>
        </p:blipFill>
        <p:spPr>
          <a:xfrm>
            <a:off x="4370541" y="3679825"/>
            <a:ext cx="5731510" cy="3178175"/>
          </a:xfrm>
          <a:prstGeom prst="rect">
            <a:avLst/>
          </a:prstGeom>
        </p:spPr>
      </p:pic>
    </p:spTree>
    <p:extLst>
      <p:ext uri="{BB962C8B-B14F-4D97-AF65-F5344CB8AC3E}">
        <p14:creationId xmlns:p14="http://schemas.microsoft.com/office/powerpoint/2010/main" val="125654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32</a:t>
            </a:fld>
            <a:endParaRPr lang="nb-NO"/>
          </a:p>
        </p:txBody>
      </p:sp>
      <p:sp>
        <p:nvSpPr>
          <p:cNvPr id="4" name="Tittel 1"/>
          <p:cNvSpPr>
            <a:spLocks noGrp="1"/>
          </p:cNvSpPr>
          <p:nvPr>
            <p:ph type="title"/>
          </p:nvPr>
        </p:nvSpPr>
        <p:spPr>
          <a:xfrm>
            <a:off x="0" y="44450"/>
            <a:ext cx="9252520" cy="1440334"/>
          </a:xfrm>
        </p:spPr>
        <p:txBody>
          <a:bodyPr>
            <a:normAutofit fontScale="90000"/>
          </a:bodyPr>
          <a:lstStyle/>
          <a:p>
            <a:r>
              <a:rPr lang="fr-FR" dirty="0">
                <a:solidFill>
                  <a:srgbClr val="FF0000"/>
                </a:solidFill>
              </a:rPr>
              <a:t>Les camions et tracteurs de semi-remorque </a:t>
            </a:r>
            <a:r>
              <a:rPr lang="fr-FR" dirty="0"/>
              <a:t>dans le </a:t>
            </a:r>
            <a:br>
              <a:rPr lang="fr-FR" dirty="0"/>
            </a:br>
            <a:r>
              <a:rPr lang="fr-FR" dirty="0"/>
              <a:t>scénario d’UFE</a:t>
            </a:r>
            <a:endParaRPr lang="fr-FR" dirty="0">
              <a:solidFill>
                <a:srgbClr val="FF0000"/>
              </a:solidFill>
            </a:endParaRPr>
          </a:p>
        </p:txBody>
      </p:sp>
      <p:pic>
        <p:nvPicPr>
          <p:cNvPr id="5" name="Bilde 4"/>
          <p:cNvPicPr/>
          <p:nvPr/>
        </p:nvPicPr>
        <p:blipFill>
          <a:blip r:embed="rId3"/>
          <a:stretch>
            <a:fillRect/>
          </a:stretch>
        </p:blipFill>
        <p:spPr>
          <a:xfrm>
            <a:off x="3362429" y="692150"/>
            <a:ext cx="5731510" cy="3066415"/>
          </a:xfrm>
          <a:prstGeom prst="rect">
            <a:avLst/>
          </a:prstGeom>
        </p:spPr>
      </p:pic>
      <p:pic>
        <p:nvPicPr>
          <p:cNvPr id="6" name="Bilde 5"/>
          <p:cNvPicPr/>
          <p:nvPr/>
        </p:nvPicPr>
        <p:blipFill>
          <a:blip r:embed="rId4"/>
          <a:stretch>
            <a:fillRect/>
          </a:stretch>
        </p:blipFill>
        <p:spPr>
          <a:xfrm>
            <a:off x="3441720" y="3679825"/>
            <a:ext cx="5731510" cy="3178175"/>
          </a:xfrm>
          <a:prstGeom prst="rect">
            <a:avLst/>
          </a:prstGeom>
        </p:spPr>
      </p:pic>
      <p:sp>
        <p:nvSpPr>
          <p:cNvPr id="2" name="TekstSylinder 1"/>
          <p:cNvSpPr txBox="1"/>
          <p:nvPr/>
        </p:nvSpPr>
        <p:spPr>
          <a:xfrm>
            <a:off x="172229" y="3064272"/>
            <a:ext cx="3110909" cy="3077766"/>
          </a:xfrm>
          <a:prstGeom prst="rect">
            <a:avLst/>
          </a:prstGeom>
          <a:noFill/>
        </p:spPr>
        <p:txBody>
          <a:bodyPr wrap="square" rtlCol="0">
            <a:spAutoFit/>
          </a:bodyPr>
          <a:lstStyle/>
          <a:p>
            <a:r>
              <a:rPr lang="fr-FR" sz="2800" dirty="0">
                <a:solidFill>
                  <a:srgbClr val="00B050"/>
                </a:solidFill>
              </a:rPr>
              <a:t>Scénario d’ultra-faibles émissions </a:t>
            </a:r>
            <a:r>
              <a:rPr lang="fr-FR" sz="2000" dirty="0"/>
              <a:t>(dans les scénarios de </a:t>
            </a:r>
            <a:r>
              <a:rPr lang="fr-FR" sz="2000" dirty="0">
                <a:solidFill>
                  <a:srgbClr val="C00000"/>
                </a:solidFill>
              </a:rPr>
              <a:t>référence</a:t>
            </a:r>
            <a:r>
              <a:rPr lang="fr-FR" sz="2000" dirty="0"/>
              <a:t> ou de </a:t>
            </a:r>
            <a:r>
              <a:rPr lang="fr-FR" sz="2000" dirty="0">
                <a:solidFill>
                  <a:srgbClr val="0070C0"/>
                </a:solidFill>
              </a:rPr>
              <a:t>tendance</a:t>
            </a:r>
            <a:r>
              <a:rPr lang="fr-FR" sz="2000" dirty="0"/>
              <a:t>, rien ne se passe aux camions lourds, sauf qu’ils grossissent)</a:t>
            </a:r>
          </a:p>
          <a:p>
            <a:endParaRPr lang="nb-NO" dirty="0"/>
          </a:p>
        </p:txBody>
      </p:sp>
    </p:spTree>
    <p:extLst>
      <p:ext uri="{BB962C8B-B14F-4D97-AF65-F5344CB8AC3E}">
        <p14:creationId xmlns:p14="http://schemas.microsoft.com/office/powerpoint/2010/main" val="4285828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33</a:t>
            </a:fld>
            <a:endParaRPr lang="nb-NO"/>
          </a:p>
        </p:txBody>
      </p:sp>
      <p:sp>
        <p:nvSpPr>
          <p:cNvPr id="4" name="Tittel 1"/>
          <p:cNvSpPr>
            <a:spLocks noGrp="1"/>
          </p:cNvSpPr>
          <p:nvPr>
            <p:ph type="title"/>
          </p:nvPr>
        </p:nvSpPr>
        <p:spPr>
          <a:xfrm>
            <a:off x="30589" y="44449"/>
            <a:ext cx="2228839" cy="2481743"/>
          </a:xfrm>
        </p:spPr>
        <p:txBody>
          <a:bodyPr>
            <a:normAutofit fontScale="90000"/>
          </a:bodyPr>
          <a:lstStyle/>
          <a:p>
            <a:r>
              <a:rPr lang="fr-FR" sz="3200" dirty="0"/>
              <a:t>Ensemble d’émissions routières de CO</a:t>
            </a:r>
            <a:r>
              <a:rPr lang="fr-FR" sz="3200" baseline="-25000" dirty="0"/>
              <a:t>2</a:t>
            </a:r>
            <a:r>
              <a:rPr lang="fr-FR" sz="3200" dirty="0"/>
              <a:t> : deux scénarios</a:t>
            </a:r>
            <a:endParaRPr lang="fr-FR" sz="3200" baseline="-25000" dirty="0"/>
          </a:p>
        </p:txBody>
      </p:sp>
      <p:pic>
        <p:nvPicPr>
          <p:cNvPr id="5" name="Bilde 4"/>
          <p:cNvPicPr>
            <a:picLocks noChangeAspect="1"/>
          </p:cNvPicPr>
          <p:nvPr/>
        </p:nvPicPr>
        <p:blipFill>
          <a:blip r:embed="rId3"/>
          <a:stretch>
            <a:fillRect/>
          </a:stretch>
        </p:blipFill>
        <p:spPr>
          <a:xfrm>
            <a:off x="30589" y="2526193"/>
            <a:ext cx="6884572" cy="3757715"/>
          </a:xfrm>
          <a:prstGeom prst="rect">
            <a:avLst/>
          </a:prstGeom>
        </p:spPr>
      </p:pic>
      <p:pic>
        <p:nvPicPr>
          <p:cNvPr id="6" name="Bilde 5"/>
          <p:cNvPicPr>
            <a:picLocks noChangeAspect="1"/>
          </p:cNvPicPr>
          <p:nvPr/>
        </p:nvPicPr>
        <p:blipFill>
          <a:blip r:embed="rId4"/>
          <a:stretch>
            <a:fillRect/>
          </a:stretch>
        </p:blipFill>
        <p:spPr>
          <a:xfrm>
            <a:off x="2259428" y="0"/>
            <a:ext cx="6884572" cy="3757715"/>
          </a:xfrm>
          <a:prstGeom prst="rect">
            <a:avLst/>
          </a:prstGeom>
        </p:spPr>
      </p:pic>
    </p:spTree>
    <p:extLst>
      <p:ext uri="{BB962C8B-B14F-4D97-AF65-F5344CB8AC3E}">
        <p14:creationId xmlns:p14="http://schemas.microsoft.com/office/powerpoint/2010/main" val="108816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34</a:t>
            </a:fld>
            <a:endParaRPr lang="nb-NO"/>
          </a:p>
        </p:txBody>
      </p:sp>
      <p:sp>
        <p:nvSpPr>
          <p:cNvPr id="4" name="Tittel 1"/>
          <p:cNvSpPr>
            <a:spLocks noGrp="1"/>
          </p:cNvSpPr>
          <p:nvPr>
            <p:ph type="title"/>
          </p:nvPr>
        </p:nvSpPr>
        <p:spPr>
          <a:xfrm>
            <a:off x="457200" y="44449"/>
            <a:ext cx="8674038" cy="882155"/>
          </a:xfrm>
        </p:spPr>
        <p:txBody>
          <a:bodyPr>
            <a:noAutofit/>
          </a:bodyPr>
          <a:lstStyle/>
          <a:p>
            <a:r>
              <a:rPr lang="fr-FR" sz="3200" dirty="0"/>
              <a:t>Décalage entre innovation et pénétration: </a:t>
            </a:r>
            <a:r>
              <a:rPr lang="fr-FR" sz="3200" dirty="0">
                <a:solidFill>
                  <a:srgbClr val="FF0000"/>
                </a:solidFill>
              </a:rPr>
              <a:t>voitures particulières </a:t>
            </a:r>
          </a:p>
        </p:txBody>
      </p:sp>
      <p:pic>
        <p:nvPicPr>
          <p:cNvPr id="5" name="Bilde 4"/>
          <p:cNvPicPr>
            <a:picLocks noChangeAspect="1"/>
          </p:cNvPicPr>
          <p:nvPr/>
        </p:nvPicPr>
        <p:blipFill>
          <a:blip r:embed="rId3"/>
          <a:stretch>
            <a:fillRect/>
          </a:stretch>
        </p:blipFill>
        <p:spPr>
          <a:xfrm>
            <a:off x="12762" y="1124744"/>
            <a:ext cx="9118476" cy="5347047"/>
          </a:xfrm>
          <a:prstGeom prst="rect">
            <a:avLst/>
          </a:prstGeom>
        </p:spPr>
      </p:pic>
    </p:spTree>
    <p:extLst>
      <p:ext uri="{BB962C8B-B14F-4D97-AF65-F5344CB8AC3E}">
        <p14:creationId xmlns:p14="http://schemas.microsoft.com/office/powerpoint/2010/main" val="2149014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35</a:t>
            </a:fld>
            <a:endParaRPr lang="nb-NO"/>
          </a:p>
        </p:txBody>
      </p:sp>
      <p:sp>
        <p:nvSpPr>
          <p:cNvPr id="4" name="Tittel 1"/>
          <p:cNvSpPr>
            <a:spLocks noGrp="1"/>
          </p:cNvSpPr>
          <p:nvPr>
            <p:ph type="title"/>
          </p:nvPr>
        </p:nvSpPr>
        <p:spPr>
          <a:xfrm>
            <a:off x="251520" y="44450"/>
            <a:ext cx="8892480" cy="936278"/>
          </a:xfrm>
        </p:spPr>
        <p:txBody>
          <a:bodyPr>
            <a:normAutofit fontScale="90000"/>
          </a:bodyPr>
          <a:lstStyle/>
          <a:p>
            <a:r>
              <a:rPr lang="fr-FR" dirty="0"/>
              <a:t>Décalage entre innovation et pénétration: </a:t>
            </a:r>
            <a:r>
              <a:rPr lang="fr-FR" dirty="0">
                <a:solidFill>
                  <a:srgbClr val="FF0000"/>
                </a:solidFill>
              </a:rPr>
              <a:t>camionnettes</a:t>
            </a:r>
          </a:p>
        </p:txBody>
      </p:sp>
      <p:pic>
        <p:nvPicPr>
          <p:cNvPr id="5" name="Bilde 4"/>
          <p:cNvPicPr>
            <a:picLocks noChangeAspect="1"/>
          </p:cNvPicPr>
          <p:nvPr/>
        </p:nvPicPr>
        <p:blipFill>
          <a:blip r:embed="rId3"/>
          <a:stretch>
            <a:fillRect/>
          </a:stretch>
        </p:blipFill>
        <p:spPr>
          <a:xfrm>
            <a:off x="17143" y="1089459"/>
            <a:ext cx="9126857" cy="5347047"/>
          </a:xfrm>
          <a:prstGeom prst="rect">
            <a:avLst/>
          </a:prstGeom>
        </p:spPr>
      </p:pic>
    </p:spTree>
    <p:extLst>
      <p:ext uri="{BB962C8B-B14F-4D97-AF65-F5344CB8AC3E}">
        <p14:creationId xmlns:p14="http://schemas.microsoft.com/office/powerpoint/2010/main" val="3775964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36</a:t>
            </a:fld>
            <a:endParaRPr lang="nb-NO"/>
          </a:p>
        </p:txBody>
      </p:sp>
      <p:sp>
        <p:nvSpPr>
          <p:cNvPr id="4" name="Tittel 1"/>
          <p:cNvSpPr>
            <a:spLocks noGrp="1"/>
          </p:cNvSpPr>
          <p:nvPr>
            <p:ph type="title"/>
          </p:nvPr>
        </p:nvSpPr>
        <p:spPr>
          <a:xfrm>
            <a:off x="179512" y="44450"/>
            <a:ext cx="8856984" cy="862832"/>
          </a:xfrm>
        </p:spPr>
        <p:txBody>
          <a:bodyPr>
            <a:normAutofit fontScale="90000"/>
          </a:bodyPr>
          <a:lstStyle/>
          <a:p>
            <a:r>
              <a:rPr lang="fr-FR" dirty="0"/>
              <a:t>Décalage entre innovation et pénétration: </a:t>
            </a:r>
            <a:r>
              <a:rPr lang="fr-FR" dirty="0">
                <a:solidFill>
                  <a:srgbClr val="FF0000"/>
                </a:solidFill>
              </a:rPr>
              <a:t>camions et tracteurs de semi-remorque</a:t>
            </a:r>
          </a:p>
        </p:txBody>
      </p:sp>
      <p:pic>
        <p:nvPicPr>
          <p:cNvPr id="5" name="Bilde 4"/>
          <p:cNvPicPr>
            <a:picLocks noChangeAspect="1"/>
          </p:cNvPicPr>
          <p:nvPr/>
        </p:nvPicPr>
        <p:blipFill>
          <a:blip r:embed="rId3"/>
          <a:stretch>
            <a:fillRect/>
          </a:stretch>
        </p:blipFill>
        <p:spPr>
          <a:xfrm>
            <a:off x="25524" y="1052736"/>
            <a:ext cx="9118476" cy="5347047"/>
          </a:xfrm>
          <a:prstGeom prst="rect">
            <a:avLst/>
          </a:prstGeom>
        </p:spPr>
      </p:pic>
    </p:spTree>
    <p:extLst>
      <p:ext uri="{BB962C8B-B14F-4D97-AF65-F5344CB8AC3E}">
        <p14:creationId xmlns:p14="http://schemas.microsoft.com/office/powerpoint/2010/main" val="2625231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37</a:t>
            </a:fld>
            <a:endParaRPr lang="nb-NO"/>
          </a:p>
        </p:txBody>
      </p:sp>
      <p:sp>
        <p:nvSpPr>
          <p:cNvPr id="4" name="Tittel 1"/>
          <p:cNvSpPr>
            <a:spLocks noGrp="1"/>
          </p:cNvSpPr>
          <p:nvPr>
            <p:ph type="title"/>
          </p:nvPr>
        </p:nvSpPr>
        <p:spPr>
          <a:xfrm>
            <a:off x="457200" y="44450"/>
            <a:ext cx="8229600" cy="647700"/>
          </a:xfrm>
        </p:spPr>
        <p:txBody>
          <a:bodyPr>
            <a:normAutofit fontScale="90000"/>
          </a:bodyPr>
          <a:lstStyle/>
          <a:p>
            <a:r>
              <a:rPr lang="fr-FR" dirty="0"/>
              <a:t>Leçons substantielles</a:t>
            </a:r>
          </a:p>
        </p:txBody>
      </p:sp>
      <p:sp>
        <p:nvSpPr>
          <p:cNvPr id="2" name="TekstSylinder 1"/>
          <p:cNvSpPr txBox="1"/>
          <p:nvPr/>
        </p:nvSpPr>
        <p:spPr>
          <a:xfrm>
            <a:off x="0" y="908720"/>
            <a:ext cx="9144000" cy="5262979"/>
          </a:xfrm>
          <a:prstGeom prst="rect">
            <a:avLst/>
          </a:prstGeom>
          <a:noFill/>
        </p:spPr>
        <p:txBody>
          <a:bodyPr wrap="square" rtlCol="0">
            <a:spAutoFit/>
          </a:bodyPr>
          <a:lstStyle/>
          <a:p>
            <a:pPr marL="457200" indent="-457200">
              <a:buFont typeface="+mj-lt"/>
              <a:buAutoNum type="arabicPeriod"/>
            </a:pPr>
            <a:r>
              <a:rPr lang="fr-FR" sz="2400" dirty="0"/>
              <a:t>Les </a:t>
            </a:r>
            <a:r>
              <a:rPr lang="fr-FR" sz="2400" dirty="0">
                <a:solidFill>
                  <a:srgbClr val="FF0000"/>
                </a:solidFill>
              </a:rPr>
              <a:t>cibles ambitieuses </a:t>
            </a:r>
            <a:r>
              <a:rPr lang="fr-FR" sz="2400" dirty="0"/>
              <a:t>établies pour l’achat de véhicules sans émissions en 2025/2030 seraient compatibles, si atteintes, avec une réduction de </a:t>
            </a:r>
            <a:r>
              <a:rPr lang="fr-FR" sz="2400" dirty="0">
                <a:solidFill>
                  <a:srgbClr val="FF0000"/>
                </a:solidFill>
              </a:rPr>
              <a:t>45 pour cent </a:t>
            </a:r>
            <a:r>
              <a:rPr lang="fr-FR" sz="2400" dirty="0"/>
              <a:t>des émissions de gaz à effet de serre du secteur routier norvégien </a:t>
            </a:r>
            <a:r>
              <a:rPr lang="fr-FR" sz="2400" dirty="0">
                <a:solidFill>
                  <a:srgbClr val="FF0000"/>
                </a:solidFill>
              </a:rPr>
              <a:t>d’ici à 2030</a:t>
            </a:r>
            <a:r>
              <a:rPr lang="fr-FR" sz="2400" dirty="0"/>
              <a:t>. </a:t>
            </a:r>
          </a:p>
          <a:p>
            <a:pPr marL="457200" indent="-457200">
              <a:buFont typeface="+mj-lt"/>
              <a:buAutoNum type="arabicPeriod"/>
            </a:pPr>
            <a:r>
              <a:rPr lang="fr-FR" sz="2400" dirty="0"/>
              <a:t>Or, dans le cas – </a:t>
            </a:r>
            <a:r>
              <a:rPr lang="fr-FR" sz="2400" dirty="0">
                <a:solidFill>
                  <a:srgbClr val="FF0000"/>
                </a:solidFill>
              </a:rPr>
              <a:t>plus réaliste </a:t>
            </a:r>
            <a:r>
              <a:rPr lang="fr-FR" sz="2400" dirty="0"/>
              <a:t>– d’un développement conforme à la </a:t>
            </a:r>
            <a:r>
              <a:rPr lang="fr-FR" sz="2400" dirty="0">
                <a:solidFill>
                  <a:srgbClr val="FF0000"/>
                </a:solidFill>
              </a:rPr>
              <a:t>tendance </a:t>
            </a:r>
            <a:r>
              <a:rPr lang="fr-FR" sz="2400" dirty="0"/>
              <a:t>2010-2015, cette réduction ne sera que de </a:t>
            </a:r>
            <a:r>
              <a:rPr lang="fr-FR" sz="2400" dirty="0">
                <a:solidFill>
                  <a:srgbClr val="FF0000"/>
                </a:solidFill>
              </a:rPr>
              <a:t>21 pour cent. </a:t>
            </a:r>
          </a:p>
          <a:p>
            <a:pPr marL="457200" indent="-457200">
              <a:buFont typeface="+mj-lt"/>
              <a:buAutoNum type="arabicPeriod"/>
            </a:pPr>
            <a:r>
              <a:rPr lang="fr-FR" sz="2400" dirty="0"/>
              <a:t>L'évolution du parc de véhicules subit une </a:t>
            </a:r>
            <a:r>
              <a:rPr lang="fr-FR" sz="2400" dirty="0">
                <a:solidFill>
                  <a:srgbClr val="FF0000"/>
                </a:solidFill>
              </a:rPr>
              <a:t>inertie</a:t>
            </a:r>
            <a:r>
              <a:rPr lang="fr-FR" sz="2400" dirty="0"/>
              <a:t> considérable. Normalement, il faut de 8 à 10 ans avant que les innovations affectant le flux de véhicules neufs aient pénétré de façon similaire dans le stock.</a:t>
            </a:r>
          </a:p>
          <a:p>
            <a:pPr marL="457200" indent="-457200">
              <a:buFont typeface="+mj-lt"/>
              <a:buAutoNum type="arabicPeriod"/>
            </a:pPr>
            <a:r>
              <a:rPr lang="fr-FR" sz="2400" dirty="0"/>
              <a:t>Ce </a:t>
            </a:r>
            <a:r>
              <a:rPr lang="fr-FR" sz="2400" dirty="0">
                <a:solidFill>
                  <a:srgbClr val="FF0000"/>
                </a:solidFill>
              </a:rPr>
              <a:t>décalage temporel </a:t>
            </a:r>
            <a:r>
              <a:rPr lang="fr-FR" sz="2400" dirty="0"/>
              <a:t>dépendra de la </a:t>
            </a:r>
            <a:r>
              <a:rPr lang="fr-FR" sz="2400" dirty="0">
                <a:solidFill>
                  <a:srgbClr val="FF0000"/>
                </a:solidFill>
              </a:rPr>
              <a:t>vélocité de rotation </a:t>
            </a:r>
            <a:r>
              <a:rPr lang="fr-FR" sz="2400" dirty="0"/>
              <a:t>du parc automobile, de la vitesse de l’</a:t>
            </a:r>
            <a:r>
              <a:rPr lang="fr-FR" sz="2400" dirty="0">
                <a:solidFill>
                  <a:srgbClr val="FF0000"/>
                </a:solidFill>
              </a:rPr>
              <a:t>innovation technologique </a:t>
            </a:r>
            <a:r>
              <a:rPr lang="fr-FR" sz="2400" dirty="0"/>
              <a:t>et du </a:t>
            </a:r>
            <a:r>
              <a:rPr lang="fr-FR" sz="2400" dirty="0">
                <a:solidFill>
                  <a:srgbClr val="FF0000"/>
                </a:solidFill>
              </a:rPr>
              <a:t>niveau cible de pénétration.</a:t>
            </a:r>
            <a:endParaRPr lang="nb-NO" sz="2400" dirty="0"/>
          </a:p>
        </p:txBody>
      </p:sp>
    </p:spTree>
    <p:extLst>
      <p:ext uri="{BB962C8B-B14F-4D97-AF65-F5344CB8AC3E}">
        <p14:creationId xmlns:p14="http://schemas.microsoft.com/office/powerpoint/2010/main" val="1816668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71FC3D63-8603-43E3-9285-1800AE477FF4}" type="slidenum">
              <a:rPr lang="nb-NO" smtClean="0"/>
              <a:pPr/>
              <a:t>38</a:t>
            </a:fld>
            <a:endParaRPr lang="nb-NO"/>
          </a:p>
        </p:txBody>
      </p:sp>
      <p:sp>
        <p:nvSpPr>
          <p:cNvPr id="4" name="Tittel 1"/>
          <p:cNvSpPr>
            <a:spLocks noGrp="1"/>
          </p:cNvSpPr>
          <p:nvPr>
            <p:ph type="title"/>
          </p:nvPr>
        </p:nvSpPr>
        <p:spPr>
          <a:xfrm>
            <a:off x="457200" y="44450"/>
            <a:ext cx="8229600" cy="647700"/>
          </a:xfrm>
        </p:spPr>
        <p:txBody>
          <a:bodyPr>
            <a:normAutofit fontScale="90000"/>
          </a:bodyPr>
          <a:lstStyle/>
          <a:p>
            <a:r>
              <a:rPr lang="fr-FR" dirty="0"/>
              <a:t>Leçons méthodologiques </a:t>
            </a:r>
          </a:p>
        </p:txBody>
      </p:sp>
      <p:sp>
        <p:nvSpPr>
          <p:cNvPr id="2" name="TekstSylinder 1"/>
          <p:cNvSpPr txBox="1"/>
          <p:nvPr/>
        </p:nvSpPr>
        <p:spPr>
          <a:xfrm>
            <a:off x="0" y="677663"/>
            <a:ext cx="9144000" cy="6001643"/>
          </a:xfrm>
          <a:prstGeom prst="rect">
            <a:avLst/>
          </a:prstGeom>
          <a:noFill/>
        </p:spPr>
        <p:txBody>
          <a:bodyPr wrap="square" rtlCol="0">
            <a:spAutoFit/>
          </a:bodyPr>
          <a:lstStyle/>
          <a:p>
            <a:pPr marL="342900" indent="-342900">
              <a:buFont typeface="+mj-lt"/>
              <a:buAutoNum type="arabicPeriod"/>
            </a:pPr>
            <a:r>
              <a:rPr lang="fr-FR" sz="2400" dirty="0"/>
              <a:t>La modélisation des flux et stocks de véhicules est un </a:t>
            </a:r>
            <a:r>
              <a:rPr lang="fr-FR" sz="2400" dirty="0">
                <a:solidFill>
                  <a:srgbClr val="FF0000"/>
                </a:solidFill>
              </a:rPr>
              <a:t>outil utile </a:t>
            </a:r>
            <a:r>
              <a:rPr lang="fr-FR" sz="2400" dirty="0"/>
              <a:t>pour la </a:t>
            </a:r>
            <a:r>
              <a:rPr lang="fr-FR" sz="2400" dirty="0">
                <a:solidFill>
                  <a:srgbClr val="FF0000"/>
                </a:solidFill>
              </a:rPr>
              <a:t>planification</a:t>
            </a:r>
            <a:r>
              <a:rPr lang="fr-FR" sz="2400" dirty="0"/>
              <a:t> des transports routiers, pour l’étude de la </a:t>
            </a:r>
            <a:r>
              <a:rPr lang="fr-FR" sz="2400" dirty="0">
                <a:solidFill>
                  <a:srgbClr val="FF0000"/>
                </a:solidFill>
              </a:rPr>
              <a:t>diffusion de nouvelles technologies </a:t>
            </a:r>
            <a:r>
              <a:rPr lang="fr-FR" sz="2400" dirty="0"/>
              <a:t>et pour le dressement de la </a:t>
            </a:r>
            <a:r>
              <a:rPr lang="fr-FR" sz="2400" dirty="0">
                <a:solidFill>
                  <a:srgbClr val="FF0000"/>
                </a:solidFill>
              </a:rPr>
              <a:t>politique climatique</a:t>
            </a:r>
            <a:r>
              <a:rPr lang="fr-FR" sz="2400" dirty="0"/>
              <a:t>. </a:t>
            </a:r>
          </a:p>
          <a:p>
            <a:pPr marL="342900" indent="-342900">
              <a:buFont typeface="+mj-lt"/>
              <a:buAutoNum type="arabicPeriod"/>
            </a:pPr>
            <a:r>
              <a:rPr lang="fr-FR" sz="2400" dirty="0"/>
              <a:t>Ce cadre de comptabilité assure la </a:t>
            </a:r>
            <a:r>
              <a:rPr lang="fr-FR" sz="2400" dirty="0">
                <a:solidFill>
                  <a:srgbClr val="FF0000"/>
                </a:solidFill>
              </a:rPr>
              <a:t>cohérence</a:t>
            </a:r>
            <a:r>
              <a:rPr lang="fr-FR" sz="2400" dirty="0"/>
              <a:t> entre le </a:t>
            </a:r>
            <a:r>
              <a:rPr lang="fr-FR" sz="2400" i="1" dirty="0">
                <a:solidFill>
                  <a:srgbClr val="FF0000"/>
                </a:solidFill>
              </a:rPr>
              <a:t>stock</a:t>
            </a:r>
            <a:r>
              <a:rPr lang="fr-FR" sz="2400" dirty="0"/>
              <a:t> dans une année donnée et les </a:t>
            </a:r>
            <a:r>
              <a:rPr lang="fr-FR" sz="2400" i="1" dirty="0">
                <a:solidFill>
                  <a:srgbClr val="FF0000"/>
                </a:solidFill>
              </a:rPr>
              <a:t>flux</a:t>
            </a:r>
            <a:r>
              <a:rPr lang="fr-FR" sz="2400" dirty="0"/>
              <a:t> annuels de démolition, d’immatriculation de véhicules neufs et d'importation et exportation de véhicules d'occasion. </a:t>
            </a:r>
          </a:p>
          <a:p>
            <a:pPr marL="342900" indent="-342900">
              <a:buFont typeface="+mj-lt"/>
              <a:buAutoNum type="arabicPeriod"/>
            </a:pPr>
            <a:r>
              <a:rPr lang="fr-FR" sz="2400" dirty="0"/>
              <a:t>Il peut être construit à partir de </a:t>
            </a:r>
            <a:r>
              <a:rPr lang="fr-FR" sz="2400" dirty="0">
                <a:solidFill>
                  <a:srgbClr val="FF0000"/>
                </a:solidFill>
              </a:rPr>
              <a:t>quelques années de données détaillées sur les stocks </a:t>
            </a:r>
            <a:r>
              <a:rPr lang="fr-FR" sz="2400" dirty="0"/>
              <a:t>de véhicules et leurs </a:t>
            </a:r>
            <a:r>
              <a:rPr lang="fr-FR" sz="2400" dirty="0">
                <a:solidFill>
                  <a:srgbClr val="FF0000"/>
                </a:solidFill>
              </a:rPr>
              <a:t>kilométrages</a:t>
            </a:r>
            <a:r>
              <a:rPr lang="fr-FR" sz="2400" dirty="0"/>
              <a:t> annuels, ces derniers provenant des </a:t>
            </a:r>
            <a:r>
              <a:rPr lang="fr-FR" sz="2400" dirty="0">
                <a:solidFill>
                  <a:srgbClr val="FF0000"/>
                </a:solidFill>
              </a:rPr>
              <a:t>contrôles techniques biennaux. </a:t>
            </a:r>
            <a:r>
              <a:rPr lang="fr-FR" sz="2400" dirty="0"/>
              <a:t>On se débrouille </a:t>
            </a:r>
            <a:r>
              <a:rPr lang="fr-FR" sz="2400" dirty="0">
                <a:solidFill>
                  <a:srgbClr val="FF0000"/>
                </a:solidFill>
              </a:rPr>
              <a:t>sans données sur les ménages.</a:t>
            </a:r>
          </a:p>
          <a:p>
            <a:pPr marL="342900" indent="-342900">
              <a:buFont typeface="+mj-lt"/>
              <a:buAutoNum type="arabicPeriod"/>
            </a:pPr>
            <a:r>
              <a:rPr lang="fr-FR" sz="2400" dirty="0"/>
              <a:t>Il peut être complété par des </a:t>
            </a:r>
            <a:r>
              <a:rPr lang="fr-FR" sz="2400" dirty="0">
                <a:solidFill>
                  <a:srgbClr val="FF0000"/>
                </a:solidFill>
              </a:rPr>
              <a:t>relations comportementales </a:t>
            </a:r>
            <a:r>
              <a:rPr lang="fr-FR" sz="2400" dirty="0"/>
              <a:t>expliquant, par exemple, les </a:t>
            </a:r>
            <a:r>
              <a:rPr lang="fr-FR" sz="2400" dirty="0">
                <a:solidFill>
                  <a:srgbClr val="FF0000"/>
                </a:solidFill>
              </a:rPr>
              <a:t>choix discrets de voitures </a:t>
            </a:r>
            <a:r>
              <a:rPr lang="fr-FR" sz="2400" dirty="0"/>
              <a:t>privées neuves, la </a:t>
            </a:r>
            <a:r>
              <a:rPr lang="fr-FR" sz="2400" dirty="0">
                <a:solidFill>
                  <a:srgbClr val="FF0000"/>
                </a:solidFill>
              </a:rPr>
              <a:t>demande totale de véhicules</a:t>
            </a:r>
            <a:r>
              <a:rPr lang="fr-FR" sz="2400" dirty="0"/>
              <a:t>, les </a:t>
            </a:r>
            <a:r>
              <a:rPr lang="fr-FR" sz="2400" dirty="0">
                <a:solidFill>
                  <a:srgbClr val="FF0000"/>
                </a:solidFill>
              </a:rPr>
              <a:t>taux de démolition</a:t>
            </a:r>
            <a:r>
              <a:rPr lang="fr-FR" sz="2400" dirty="0"/>
              <a:t> et/ou les </a:t>
            </a:r>
            <a:r>
              <a:rPr lang="fr-FR" sz="2400" dirty="0">
                <a:solidFill>
                  <a:srgbClr val="FF0000"/>
                </a:solidFill>
              </a:rPr>
              <a:t>kilométrages</a:t>
            </a:r>
            <a:r>
              <a:rPr lang="fr-FR" sz="2400" dirty="0"/>
              <a:t> annuels.</a:t>
            </a:r>
          </a:p>
        </p:txBody>
      </p:sp>
    </p:spTree>
    <p:extLst>
      <p:ext uri="{BB962C8B-B14F-4D97-AF65-F5344CB8AC3E}">
        <p14:creationId xmlns:p14="http://schemas.microsoft.com/office/powerpoint/2010/main" val="1538501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404664"/>
            <a:ext cx="8229600" cy="504056"/>
          </a:xfrm>
        </p:spPr>
        <p:txBody>
          <a:bodyPr>
            <a:normAutofit fontScale="90000"/>
          </a:bodyPr>
          <a:lstStyle/>
          <a:p>
            <a:pPr algn="ctr"/>
            <a:r>
              <a:rPr lang="nb-NO" dirty="0" err="1"/>
              <a:t>Merci</a:t>
            </a:r>
            <a:r>
              <a:rPr lang="nb-NO" dirty="0"/>
              <a:t> de </a:t>
            </a:r>
            <a:r>
              <a:rPr lang="nb-NO" dirty="0" err="1"/>
              <a:t>votre</a:t>
            </a:r>
            <a:r>
              <a:rPr lang="nb-NO" dirty="0"/>
              <a:t> </a:t>
            </a:r>
            <a:r>
              <a:rPr lang="nb-NO" dirty="0" err="1"/>
              <a:t>patience</a:t>
            </a:r>
            <a:r>
              <a:rPr lang="nb-NO" dirty="0"/>
              <a:t>!</a:t>
            </a:r>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39</a:t>
            </a:fld>
            <a:endParaRPr lang="nb-NO"/>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965009"/>
            <a:ext cx="6538792" cy="4371039"/>
          </a:xfrm>
          <a:prstGeom prst="rect">
            <a:avLst/>
          </a:prstGeom>
        </p:spPr>
      </p:pic>
      <p:sp>
        <p:nvSpPr>
          <p:cNvPr id="3" name="TextBox 2"/>
          <p:cNvSpPr txBox="1"/>
          <p:nvPr/>
        </p:nvSpPr>
        <p:spPr>
          <a:xfrm>
            <a:off x="971600" y="5336048"/>
            <a:ext cx="7776864" cy="1477328"/>
          </a:xfrm>
          <a:prstGeom prst="rect">
            <a:avLst/>
          </a:prstGeom>
          <a:noFill/>
        </p:spPr>
        <p:txBody>
          <a:bodyPr wrap="square" rtlCol="0">
            <a:spAutoFit/>
          </a:bodyPr>
          <a:lstStyle/>
          <a:p>
            <a:r>
              <a:rPr lang="nb-NO" dirty="0" err="1"/>
              <a:t>Pour</a:t>
            </a:r>
            <a:r>
              <a:rPr lang="nb-NO" dirty="0"/>
              <a:t> en </a:t>
            </a:r>
            <a:r>
              <a:rPr lang="nb-NO" dirty="0" err="1"/>
              <a:t>savoir</a:t>
            </a:r>
            <a:r>
              <a:rPr lang="nb-NO" dirty="0"/>
              <a:t> </a:t>
            </a:r>
            <a:r>
              <a:rPr lang="nb-NO" dirty="0" err="1"/>
              <a:t>davantage</a:t>
            </a:r>
            <a:r>
              <a:rPr lang="nb-NO" dirty="0"/>
              <a:t>:</a:t>
            </a:r>
          </a:p>
          <a:p>
            <a:pPr marL="342900" indent="-342900">
              <a:buFont typeface="Arial" panose="020B0604020202020204" pitchFamily="34" charset="0"/>
              <a:buChar char="•"/>
            </a:pPr>
            <a:r>
              <a:rPr lang="nb-NO" dirty="0">
                <a:solidFill>
                  <a:schemeClr val="accent5">
                    <a:lumMod val="50000"/>
                  </a:schemeClr>
                </a:solidFill>
                <a:latin typeface="Arial" panose="020B0604020202020204" pitchFamily="34" charset="0"/>
                <a:cs typeface="Arial" panose="020B0604020202020204" pitchFamily="34" charset="0"/>
                <a:hlinkClick r:id="rId4"/>
              </a:rPr>
              <a:t>ETRR </a:t>
            </a:r>
            <a:r>
              <a:rPr lang="nb-NO" b="1" dirty="0">
                <a:solidFill>
                  <a:schemeClr val="accent5">
                    <a:lumMod val="50000"/>
                  </a:schemeClr>
                </a:solidFill>
                <a:latin typeface="Arial" panose="020B0604020202020204" pitchFamily="34" charset="0"/>
                <a:cs typeface="Arial" panose="020B0604020202020204" pitchFamily="34" charset="0"/>
                <a:hlinkClick r:id="rId4"/>
              </a:rPr>
              <a:t>8</a:t>
            </a:r>
            <a:r>
              <a:rPr lang="nb-NO" dirty="0">
                <a:solidFill>
                  <a:schemeClr val="accent5">
                    <a:lumMod val="50000"/>
                  </a:schemeClr>
                </a:solidFill>
                <a:latin typeface="Arial" panose="020B0604020202020204" pitchFamily="34" charset="0"/>
                <a:cs typeface="Arial" panose="020B0604020202020204" pitchFamily="34" charset="0"/>
                <a:hlinkClick r:id="rId4"/>
              </a:rPr>
              <a:t>: 22 (2016)</a:t>
            </a:r>
            <a:endParaRPr lang="nb-NO" dirty="0">
              <a:solidFill>
                <a:schemeClr val="accent5">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b-NO" dirty="0">
                <a:solidFill>
                  <a:schemeClr val="accent5">
                    <a:lumMod val="50000"/>
                  </a:schemeClr>
                </a:solidFill>
                <a:latin typeface="Arial" panose="020B0604020202020204" pitchFamily="34" charset="0"/>
                <a:cs typeface="Arial" panose="020B0604020202020204" pitchFamily="34" charset="0"/>
                <a:hlinkClick r:id="rId5"/>
              </a:rPr>
              <a:t>ETRR </a:t>
            </a:r>
            <a:r>
              <a:rPr lang="nb-NO" b="1" dirty="0">
                <a:solidFill>
                  <a:schemeClr val="accent5">
                    <a:lumMod val="50000"/>
                  </a:schemeClr>
                </a:solidFill>
                <a:latin typeface="Arial" panose="020B0604020202020204" pitchFamily="34" charset="0"/>
                <a:cs typeface="Arial" panose="020B0604020202020204" pitchFamily="34" charset="0"/>
                <a:hlinkClick r:id="rId5"/>
              </a:rPr>
              <a:t>9</a:t>
            </a:r>
            <a:r>
              <a:rPr lang="nb-NO" dirty="0">
                <a:solidFill>
                  <a:schemeClr val="accent5">
                    <a:lumMod val="50000"/>
                  </a:schemeClr>
                </a:solidFill>
                <a:latin typeface="Arial" panose="020B0604020202020204" pitchFamily="34" charset="0"/>
                <a:cs typeface="Arial" panose="020B0604020202020204" pitchFamily="34" charset="0"/>
                <a:hlinkClick r:id="rId5"/>
              </a:rPr>
              <a:t>: 16 (2017)</a:t>
            </a:r>
            <a:endParaRPr lang="nb-NO" dirty="0">
              <a:solidFill>
                <a:schemeClr val="accent5">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b-NO" dirty="0" err="1">
                <a:solidFill>
                  <a:schemeClr val="accent5">
                    <a:lumMod val="50000"/>
                  </a:schemeClr>
                </a:solidFill>
                <a:latin typeface="Arial" panose="020B0604020202020204" pitchFamily="34" charset="0"/>
                <a:cs typeface="Arial" panose="020B0604020202020204" pitchFamily="34" charset="0"/>
                <a:hlinkClick r:id="rId6"/>
              </a:rPr>
              <a:t>Tr</a:t>
            </a:r>
            <a:r>
              <a:rPr lang="nb-NO" dirty="0">
                <a:solidFill>
                  <a:schemeClr val="accent5">
                    <a:lumMod val="50000"/>
                  </a:schemeClr>
                </a:solidFill>
                <a:latin typeface="Arial" panose="020B0604020202020204" pitchFamily="34" charset="0"/>
                <a:cs typeface="Arial" panose="020B0604020202020204" pitchFamily="34" charset="0"/>
                <a:hlinkClick r:id="rId6"/>
              </a:rPr>
              <a:t>. Res. A. </a:t>
            </a:r>
            <a:r>
              <a:rPr lang="nb-NO" b="1" dirty="0">
                <a:solidFill>
                  <a:schemeClr val="accent5">
                    <a:lumMod val="50000"/>
                  </a:schemeClr>
                </a:solidFill>
                <a:latin typeface="Arial" panose="020B0604020202020204" pitchFamily="34" charset="0"/>
                <a:cs typeface="Arial" panose="020B0604020202020204" pitchFamily="34" charset="0"/>
                <a:hlinkClick r:id="rId6"/>
              </a:rPr>
              <a:t>96</a:t>
            </a:r>
            <a:r>
              <a:rPr lang="nb-NO" dirty="0">
                <a:solidFill>
                  <a:schemeClr val="accent5">
                    <a:lumMod val="50000"/>
                  </a:schemeClr>
                </a:solidFill>
                <a:latin typeface="Arial" panose="020B0604020202020204" pitchFamily="34" charset="0"/>
                <a:cs typeface="Arial" panose="020B0604020202020204" pitchFamily="34" charset="0"/>
                <a:hlinkClick r:id="rId6"/>
              </a:rPr>
              <a:t>: 168-189 </a:t>
            </a:r>
            <a:r>
              <a:rPr lang="nb-NO" dirty="0">
                <a:solidFill>
                  <a:schemeClr val="accent5">
                    <a:lumMod val="50000"/>
                  </a:schemeClr>
                </a:solidFill>
                <a:latin typeface="Arial" panose="020B0604020202020204" pitchFamily="34" charset="0"/>
                <a:cs typeface="Arial" panose="020B0604020202020204" pitchFamily="34" charset="0"/>
              </a:rPr>
              <a:t>(2017)</a:t>
            </a:r>
          </a:p>
          <a:p>
            <a:endParaRPr lang="nb-NO" dirty="0"/>
          </a:p>
        </p:txBody>
      </p:sp>
    </p:spTree>
    <p:extLst>
      <p:ext uri="{BB962C8B-B14F-4D97-AF65-F5344CB8AC3E}">
        <p14:creationId xmlns:p14="http://schemas.microsoft.com/office/powerpoint/2010/main" val="354045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71FC3D63-8603-43E3-9285-1800AE477FF4}" type="slidenum">
              <a:rPr lang="nb-NO" smtClean="0"/>
              <a:pPr/>
              <a:t>4</a:t>
            </a:fld>
            <a:endParaRPr lang="nb-NO"/>
          </a:p>
        </p:txBody>
      </p:sp>
      <p:pic>
        <p:nvPicPr>
          <p:cNvPr id="6" name="Bilde 5"/>
          <p:cNvPicPr>
            <a:picLocks noChangeAspect="1"/>
          </p:cNvPicPr>
          <p:nvPr/>
        </p:nvPicPr>
        <p:blipFill>
          <a:blip r:embed="rId3"/>
          <a:stretch>
            <a:fillRect/>
          </a:stretch>
        </p:blipFill>
        <p:spPr>
          <a:xfrm>
            <a:off x="362476" y="5190"/>
            <a:ext cx="8419048" cy="6847619"/>
          </a:xfrm>
          <a:prstGeom prst="rect">
            <a:avLst/>
          </a:prstGeom>
        </p:spPr>
      </p:pic>
    </p:spTree>
    <p:extLst>
      <p:ext uri="{BB962C8B-B14F-4D97-AF65-F5344CB8AC3E}">
        <p14:creationId xmlns:p14="http://schemas.microsoft.com/office/powerpoint/2010/main" val="847437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5</a:t>
            </a:fld>
            <a:endParaRPr lang="nb-NO"/>
          </a:p>
        </p:txBody>
      </p:sp>
      <p:pic>
        <p:nvPicPr>
          <p:cNvPr id="5" name="Bilde 4"/>
          <p:cNvPicPr>
            <a:picLocks/>
          </p:cNvPicPr>
          <p:nvPr/>
        </p:nvPicPr>
        <p:blipFill>
          <a:blip r:embed="rId3"/>
          <a:stretch>
            <a:fillRect/>
          </a:stretch>
        </p:blipFill>
        <p:spPr>
          <a:xfrm rot="300000">
            <a:off x="332957" y="101134"/>
            <a:ext cx="8250667" cy="7532381"/>
          </a:xfrm>
          <a:prstGeom prst="rect">
            <a:avLst/>
          </a:prstGeom>
        </p:spPr>
      </p:pic>
    </p:spTree>
    <p:extLst>
      <p:ext uri="{BB962C8B-B14F-4D97-AF65-F5344CB8AC3E}">
        <p14:creationId xmlns:p14="http://schemas.microsoft.com/office/powerpoint/2010/main" val="47140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6</a:t>
            </a:fld>
            <a:endParaRPr lang="nb-NO"/>
          </a:p>
        </p:txBody>
      </p:sp>
      <p:pic>
        <p:nvPicPr>
          <p:cNvPr id="5" name="Bilde 4"/>
          <p:cNvPicPr>
            <a:picLocks/>
          </p:cNvPicPr>
          <p:nvPr/>
        </p:nvPicPr>
        <p:blipFill>
          <a:blip r:embed="rId3"/>
          <a:stretch>
            <a:fillRect/>
          </a:stretch>
        </p:blipFill>
        <p:spPr>
          <a:xfrm rot="600000">
            <a:off x="276502" y="-39162"/>
            <a:ext cx="7998096" cy="7874762"/>
          </a:xfrm>
          <a:prstGeom prst="rect">
            <a:avLst/>
          </a:prstGeom>
        </p:spPr>
      </p:pic>
    </p:spTree>
    <p:extLst>
      <p:ext uri="{BB962C8B-B14F-4D97-AF65-F5344CB8AC3E}">
        <p14:creationId xmlns:p14="http://schemas.microsoft.com/office/powerpoint/2010/main" val="155781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7</a:t>
            </a:fld>
            <a:endParaRPr lang="nb-NO"/>
          </a:p>
        </p:txBody>
      </p:sp>
      <p:pic>
        <p:nvPicPr>
          <p:cNvPr id="5" name="Bilde 4"/>
          <p:cNvPicPr>
            <a:picLocks/>
          </p:cNvPicPr>
          <p:nvPr/>
        </p:nvPicPr>
        <p:blipFill>
          <a:blip r:embed="rId3"/>
          <a:stretch>
            <a:fillRect/>
          </a:stretch>
        </p:blipFill>
        <p:spPr>
          <a:xfrm rot="1500000">
            <a:off x="173038" y="-378438"/>
            <a:ext cx="7998096" cy="8217143"/>
          </a:xfrm>
          <a:prstGeom prst="rect">
            <a:avLst/>
          </a:prstGeom>
        </p:spPr>
      </p:pic>
    </p:spTree>
    <p:extLst>
      <p:ext uri="{BB962C8B-B14F-4D97-AF65-F5344CB8AC3E}">
        <p14:creationId xmlns:p14="http://schemas.microsoft.com/office/powerpoint/2010/main" val="337532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8</a:t>
            </a:fld>
            <a:endParaRPr lang="nb-NO"/>
          </a:p>
        </p:txBody>
      </p:sp>
      <p:pic>
        <p:nvPicPr>
          <p:cNvPr id="5" name="Bilde 4"/>
          <p:cNvPicPr>
            <a:picLocks/>
          </p:cNvPicPr>
          <p:nvPr/>
        </p:nvPicPr>
        <p:blipFill>
          <a:blip r:embed="rId3"/>
          <a:stretch>
            <a:fillRect/>
          </a:stretch>
        </p:blipFill>
        <p:spPr>
          <a:xfrm rot="3000000">
            <a:off x="592507" y="-958209"/>
            <a:ext cx="7577143" cy="8559524"/>
          </a:xfrm>
          <a:prstGeom prst="rect">
            <a:avLst/>
          </a:prstGeom>
        </p:spPr>
      </p:pic>
    </p:spTree>
    <p:extLst>
      <p:ext uri="{BB962C8B-B14F-4D97-AF65-F5344CB8AC3E}">
        <p14:creationId xmlns:p14="http://schemas.microsoft.com/office/powerpoint/2010/main" val="31629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9</a:t>
            </a:fld>
            <a:endParaRPr lang="nb-NO"/>
          </a:p>
        </p:txBody>
      </p:sp>
      <p:pic>
        <p:nvPicPr>
          <p:cNvPr id="5" name="Bilde 4"/>
          <p:cNvPicPr>
            <a:picLocks/>
          </p:cNvPicPr>
          <p:nvPr/>
        </p:nvPicPr>
        <p:blipFill>
          <a:blip r:embed="rId3"/>
          <a:stretch>
            <a:fillRect/>
          </a:stretch>
        </p:blipFill>
        <p:spPr>
          <a:xfrm rot="4200000">
            <a:off x="706054" y="-1375670"/>
            <a:ext cx="6735238" cy="8901905"/>
          </a:xfrm>
          <a:prstGeom prst="rect">
            <a:avLst/>
          </a:prstGeom>
        </p:spPr>
      </p:pic>
    </p:spTree>
    <p:extLst>
      <p:ext uri="{BB962C8B-B14F-4D97-AF65-F5344CB8AC3E}">
        <p14:creationId xmlns:p14="http://schemas.microsoft.com/office/powerpoint/2010/main" val="3678567249"/>
      </p:ext>
    </p:extLst>
  </p:cSld>
  <p:clrMapOvr>
    <a:masterClrMapping/>
  </p:clrMapOvr>
</p:sld>
</file>

<file path=ppt/theme/theme1.xml><?xml version="1.0" encoding="utf-8"?>
<a:theme xmlns:a="http://schemas.openxmlformats.org/drawingml/2006/main" name="TØI-PPT-mal-eng">
  <a:themeElements>
    <a:clrScheme name="TØI">
      <a:dk1>
        <a:sysClr val="windowText" lastClr="000000"/>
      </a:dk1>
      <a:lt1>
        <a:sysClr val="window" lastClr="FFFFFF"/>
      </a:lt1>
      <a:dk2>
        <a:srgbClr val="7B715E"/>
      </a:dk2>
      <a:lt2>
        <a:srgbClr val="E7E5E1"/>
      </a:lt2>
      <a:accent1>
        <a:srgbClr val="3F868D"/>
      </a:accent1>
      <a:accent2>
        <a:srgbClr val="C5CC8E"/>
      </a:accent2>
      <a:accent3>
        <a:srgbClr val="D3741C"/>
      </a:accent3>
      <a:accent4>
        <a:srgbClr val="FFE271"/>
      </a:accent4>
      <a:accent5>
        <a:srgbClr val="8BC9DD"/>
      </a:accent5>
      <a:accent6>
        <a:srgbClr val="336699"/>
      </a:accent6>
      <a:hlink>
        <a:srgbClr val="336699"/>
      </a:hlink>
      <a:folHlink>
        <a:srgbClr val="777777"/>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TØI-PPT-mal-eng</Template>
  <TotalTime>10709</TotalTime>
  <Words>2568</Words>
  <Application>Microsoft Office PowerPoint</Application>
  <PresentationFormat>Skjermfremvisning (4:3)</PresentationFormat>
  <Paragraphs>266</Paragraphs>
  <Slides>39</Slides>
  <Notes>39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39</vt:i4>
      </vt:variant>
    </vt:vector>
  </HeadingPairs>
  <TitlesOfParts>
    <vt:vector size="43" baseType="lpstr">
      <vt:lpstr>Arial</vt:lpstr>
      <vt:lpstr>Calibri</vt:lpstr>
      <vt:lpstr>Wingdings</vt:lpstr>
      <vt:lpstr>TØI-PPT-mal-eng</vt:lpstr>
      <vt:lpstr>Un modèle de prévision  du parc automobile  et de son empreinte climatique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Pyramide de voitures particulières en Norvège</vt:lpstr>
      <vt:lpstr>Pyramide de voitures particulières en Norvège</vt:lpstr>
      <vt:lpstr>PowerPoint-presentasjon</vt:lpstr>
      <vt:lpstr>Parallèles entre flux bruts </vt:lpstr>
      <vt:lpstr>Exemples de taux annuels de changement,  par poids et âge </vt:lpstr>
      <vt:lpstr>Dans le modèle BIG-4.1 se distinguent</vt:lpstr>
      <vt:lpstr>Trois prospectives</vt:lpstr>
      <vt:lpstr>Scénario de référence – voitures neuves</vt:lpstr>
      <vt:lpstr>Scénario de tendance – voitures neuves</vt:lpstr>
      <vt:lpstr>Comment se fait-il que, déjà en 2016, 29 pour cent des voitures neuves étaient des VEB ou des VHR?</vt:lpstr>
      <vt:lpstr>PowerPoint-presentasjon</vt:lpstr>
      <vt:lpstr>PowerPoint-presentasjon</vt:lpstr>
      <vt:lpstr>PowerPoint-presentasjon</vt:lpstr>
      <vt:lpstr>Comment se fait-il que, déjà en 2016, 29 pour cent des voitures neuves étaient des VEB ou des VHR?</vt:lpstr>
      <vt:lpstr>Taxe d’achat (malus) de voitures particulières 2016</vt:lpstr>
      <vt:lpstr>Prix moyens de voitures particulières en Norvège 2014</vt:lpstr>
      <vt:lpstr>Comment se fait-il que, déjà en 2016, 29 pour cent des voitures neuves étaient des VEB ou des VHR?</vt:lpstr>
      <vt:lpstr>Scénario d’UFE – voitures particulières neuves</vt:lpstr>
      <vt:lpstr>Les flux de voitures neuves se distinguent nettement entre les scénarios</vt:lpstr>
      <vt:lpstr>A l’horizon 2050, les flottes de voitures particulières  prévues sont nettement dissemblables. </vt:lpstr>
      <vt:lpstr>Les camionnettes dans deux scénarios</vt:lpstr>
      <vt:lpstr>Les camions et tracteurs de semi-remorque dans le  scénario d’UFE</vt:lpstr>
      <vt:lpstr>Ensemble d’émissions routières de CO2 : deux scénarios</vt:lpstr>
      <vt:lpstr>Décalage entre innovation et pénétration: voitures particulières </vt:lpstr>
      <vt:lpstr>Décalage entre innovation et pénétration: camionnettes</vt:lpstr>
      <vt:lpstr>Décalage entre innovation et pénétration: camions et tracteurs de semi-remorque</vt:lpstr>
      <vt:lpstr>Leçons substantielles</vt:lpstr>
      <vt:lpstr>Leçons méthodologiques </vt:lpstr>
      <vt:lpstr>Merci de votre patience!</vt:lpstr>
    </vt:vector>
  </TitlesOfParts>
  <Company>Transportøkonomisk institutt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Taxing Our Way  to Sustainable Car Use:  Examining the Norwegian Approach</dc:title>
  <dc:creator>lef</dc:creator>
  <cp:lastModifiedBy>Vivill Vinsrygg</cp:lastModifiedBy>
  <cp:revision>457</cp:revision>
  <cp:lastPrinted>2017-04-20T11:52:43Z</cp:lastPrinted>
  <dcterms:created xsi:type="dcterms:W3CDTF">2014-06-11T07:38:05Z</dcterms:created>
  <dcterms:modified xsi:type="dcterms:W3CDTF">2017-05-22T07:04:36Z</dcterms:modified>
</cp:coreProperties>
</file>