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7"/>
  </p:notesMasterIdLst>
  <p:sldIdLst>
    <p:sldId id="256" r:id="rId2"/>
    <p:sldId id="309" r:id="rId3"/>
    <p:sldId id="329" r:id="rId4"/>
    <p:sldId id="314" r:id="rId5"/>
    <p:sldId id="318" r:id="rId6"/>
    <p:sldId id="319" r:id="rId7"/>
    <p:sldId id="316" r:id="rId8"/>
    <p:sldId id="320" r:id="rId9"/>
    <p:sldId id="331" r:id="rId10"/>
    <p:sldId id="311" r:id="rId11"/>
    <p:sldId id="332" r:id="rId12"/>
    <p:sldId id="344" r:id="rId13"/>
    <p:sldId id="346" r:id="rId14"/>
    <p:sldId id="351" r:id="rId15"/>
    <p:sldId id="347" r:id="rId16"/>
    <p:sldId id="352" r:id="rId17"/>
    <p:sldId id="348" r:id="rId18"/>
    <p:sldId id="353" r:id="rId19"/>
    <p:sldId id="354" r:id="rId20"/>
    <p:sldId id="349" r:id="rId21"/>
    <p:sldId id="355" r:id="rId22"/>
    <p:sldId id="350" r:id="rId23"/>
    <p:sldId id="357" r:id="rId24"/>
    <p:sldId id="358" r:id="rId25"/>
    <p:sldId id="359" r:id="rId26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982"/>
    <a:srgbClr val="833205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46" autoAdjust="0"/>
  </p:normalViewPr>
  <p:slideViewPr>
    <p:cSldViewPr>
      <p:cViewPr varScale="1">
        <p:scale>
          <a:sx n="116" d="100"/>
          <a:sy n="116" d="100"/>
        </p:scale>
        <p:origin x="14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12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3084F-882A-4F1F-98D3-46E2A8ACCEEF}" type="datetimeFigureOut">
              <a:rPr lang="nb-NO" smtClean="0"/>
              <a:pPr/>
              <a:t>24.11.2016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F992C-881F-4D3D-83E8-82227067709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764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992C-881F-4D3D-83E8-82227067709F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913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992C-881F-4D3D-83E8-82227067709F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5647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992C-881F-4D3D-83E8-82227067709F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6312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992C-881F-4D3D-83E8-82227067709F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5545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992C-881F-4D3D-83E8-82227067709F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67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992C-881F-4D3D-83E8-82227067709F}" type="slidenum">
              <a:rPr lang="nb-NO" smtClean="0">
                <a:solidFill>
                  <a:prstClr val="black"/>
                </a:solidFill>
              </a:rPr>
              <a:pPr/>
              <a:t>5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77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992C-881F-4D3D-83E8-82227067709F}" type="slidenum">
              <a:rPr lang="nb-NO" smtClean="0">
                <a:solidFill>
                  <a:prstClr val="black"/>
                </a:solidFill>
              </a:rPr>
              <a:pPr/>
              <a:t>6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42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992C-881F-4D3D-83E8-82227067709F}" type="slidenum">
              <a:rPr lang="nb-NO" smtClean="0">
                <a:solidFill>
                  <a:prstClr val="black"/>
                </a:solidFill>
              </a:rPr>
              <a:pPr/>
              <a:t>7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46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992C-881F-4D3D-83E8-82227067709F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787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992C-881F-4D3D-83E8-82227067709F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602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992C-881F-4D3D-83E8-82227067709F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3258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F992C-881F-4D3D-83E8-82227067709F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62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31640" y="1772816"/>
            <a:ext cx="7126560" cy="1470025"/>
          </a:xfrm>
        </p:spPr>
        <p:txBody>
          <a:bodyPr/>
          <a:lstStyle>
            <a:lvl1pPr algn="l"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7128792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0F62-E227-483D-BF92-07FC1B48F4A8}" type="datetime1">
              <a:rPr lang="nb-NO" smtClean="0"/>
              <a:pPr/>
              <a:t>24.11.2016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13470"/>
            <a:ext cx="9144000" cy="114453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4"/>
          <a:stretch>
            <a:fillRect/>
          </a:stretch>
        </p:blipFill>
        <p:spPr>
          <a:xfrm>
            <a:off x="7884368" y="188640"/>
            <a:ext cx="1259632" cy="597835"/>
          </a:xfrm>
          <a:prstGeom prst="rect">
            <a:avLst/>
          </a:prstGeom>
        </p:spPr>
      </p:pic>
      <p:pic>
        <p:nvPicPr>
          <p:cNvPr id="11" name="Bilde 10" descr="Toi_logo_byline_eng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6226" y="188640"/>
            <a:ext cx="397774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4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4C2F-C75B-4ABA-9CFE-E676BDB4AB47}" type="datetime1">
              <a:rPr lang="nb-NO" smtClean="0"/>
              <a:pPr/>
              <a:t>24.11.2016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244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8634-5202-4FE7-A99C-129E1D95D64B}" type="datetime1">
              <a:rPr lang="nb-NO" smtClean="0"/>
              <a:pPr/>
              <a:t>24.11.2016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401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8521-71F3-4C88-8178-FE69E9308EE6}" type="datetime1">
              <a:rPr lang="nb-NO" smtClean="0"/>
              <a:pPr/>
              <a:t>24.11.2016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740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E2E8-EBCD-47CE-B04B-8717382E4AFD}" type="datetime1">
              <a:rPr lang="nb-NO" smtClean="0"/>
              <a:pPr/>
              <a:t>24.11.2016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578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8849-8DCB-4F52-AC8D-99C248B9CAE5}" type="datetime1">
              <a:rPr lang="nb-NO" smtClean="0"/>
              <a:pPr/>
              <a:t>24.11.2016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449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5615" y="4406900"/>
            <a:ext cx="7379097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15615" y="2906713"/>
            <a:ext cx="737909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BD30-BF8B-4EBF-9B0C-1AF345241BB9}" type="datetime1">
              <a:rPr lang="nb-NO" smtClean="0"/>
              <a:pPr/>
              <a:t>24.11.2016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107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EEB5-0D55-45F4-B117-68F6E3AC959E}" type="datetime1">
              <a:rPr lang="nb-NO" smtClean="0"/>
              <a:pPr/>
              <a:t>24.11.2016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925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1029-32E2-4C0A-80AC-4015B7CEA141}" type="datetime1">
              <a:rPr lang="nb-NO" smtClean="0"/>
              <a:pPr/>
              <a:t>24.11.2016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3604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F022-0CE0-4500-A368-B407744390B7}" type="datetime1">
              <a:rPr lang="nb-NO" smtClean="0"/>
              <a:pPr/>
              <a:t>24.11.2016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415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95F-6437-4D6A-997B-7A67107F8BCB}" type="datetime1">
              <a:rPr lang="nb-NO" smtClean="0"/>
              <a:pPr/>
              <a:t>24.11.2016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362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3DB0-7937-4E7B-BC19-BC49AAC03977}" type="datetime1">
              <a:rPr lang="nb-NO" smtClean="0"/>
              <a:pPr/>
              <a:t>24.11.2016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770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545237"/>
            <a:ext cx="802432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4D5EB-1B14-4CE4-B1A6-D4132BD1865A}" type="datetime1">
              <a:rPr lang="nb-NO" smtClean="0"/>
              <a:pPr/>
              <a:t>24.11.2016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331640" y="6545237"/>
            <a:ext cx="4032448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785792" y="6545237"/>
            <a:ext cx="442392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C3D63-8603-43E3-9285-1800AE477FF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lysbildenummer 5"/>
          <p:cNvSpPr txBox="1">
            <a:spLocks/>
          </p:cNvSpPr>
          <p:nvPr/>
        </p:nvSpPr>
        <p:spPr>
          <a:xfrm>
            <a:off x="5292080" y="6545237"/>
            <a:ext cx="442392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</a:t>
            </a:r>
          </a:p>
        </p:txBody>
      </p:sp>
      <p:pic>
        <p:nvPicPr>
          <p:cNvPr id="9" name="Bilde 8" descr="Toi_logo_byline_eng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00192" y="6451480"/>
            <a:ext cx="2520280" cy="31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7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1800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Wingdings" pitchFamily="2" charset="2"/>
        <a:buChar char="§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180000" algn="l" defTabSz="914400" rtl="0" eaLnBrk="1" latinLnBrk="0" hangingPunct="1">
        <a:spcBef>
          <a:spcPct val="20000"/>
        </a:spcBef>
        <a:buClr>
          <a:schemeClr val="bg2">
            <a:lumMod val="90000"/>
          </a:schemeClr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0" indent="-180000" algn="l" defTabSz="914400" rtl="0" eaLnBrk="1" latinLnBrk="0" hangingPunct="1">
        <a:spcBef>
          <a:spcPct val="20000"/>
        </a:spcBef>
        <a:buClr>
          <a:schemeClr val="bg2">
            <a:lumMod val="90000"/>
          </a:schemeClr>
        </a:buClr>
        <a:buFont typeface="Wingdings" pitchFamily="2" charset="2"/>
        <a:buChar char="§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980000" indent="-180000" algn="l" defTabSz="914400" rtl="0" eaLnBrk="1" latinLnBrk="0" hangingPunct="1">
        <a:spcBef>
          <a:spcPct val="200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png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png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9144000" cy="3096344"/>
          </a:xfrm>
          <a:noFill/>
        </p:spPr>
        <p:txBody>
          <a:bodyPr>
            <a:normAutofit fontScale="62500" lnSpcReduction="20000"/>
          </a:bodyPr>
          <a:lstStyle/>
          <a:p>
            <a:pPr algn="ctr"/>
            <a:endParaRPr lang="nb-NO" sz="5400" b="1" dirty="0">
              <a:solidFill>
                <a:schemeClr val="bg1"/>
              </a:solidFill>
              <a:latin typeface="Garamond" pitchFamily="18" charset="0"/>
            </a:endParaRPr>
          </a:p>
          <a:p>
            <a:pPr algn="ctr"/>
            <a:r>
              <a:rPr lang="nb-NO" sz="54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Arbeidspakke 4. Undersøkelse av tiltakseffekter og transporttilbud</a:t>
            </a:r>
            <a:br>
              <a:rPr lang="nb-NO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</a:br>
            <a:endParaRPr lang="en-GB" b="1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  <a:p>
            <a:pPr algn="ctr"/>
            <a:br>
              <a:rPr lang="nb-NO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</a:br>
            <a:r>
              <a:rPr lang="nb-NO" sz="35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Farideh Ramjerdi </a:t>
            </a:r>
          </a:p>
          <a:p>
            <a:pPr algn="ctr"/>
            <a:endParaRPr lang="nb-NO" sz="3500" b="1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  <a:p>
            <a:pPr algn="ctr"/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November 23, 2016</a:t>
            </a:r>
            <a:endParaRPr lang="en-US" sz="3500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52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-1"/>
            <a:ext cx="8865554" cy="6007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The study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600795"/>
            <a:ext cx="8280920" cy="5708525"/>
          </a:xfrm>
        </p:spPr>
        <p:txBody>
          <a:bodyPr>
            <a:noAutofit/>
          </a:bodyPr>
          <a:lstStyle/>
          <a:p>
            <a:r>
              <a:rPr lang="en-GB" dirty="0">
                <a:latin typeface="Garamond" pitchFamily="18" charset="0"/>
              </a:rPr>
              <a:t>A pilot study was conducted in June 2014 and the questionnaire and the SP experiments were modified accordingly</a:t>
            </a:r>
          </a:p>
          <a:p>
            <a:r>
              <a:rPr lang="en-GB" dirty="0">
                <a:latin typeface="Garamond" pitchFamily="18" charset="0"/>
              </a:rPr>
              <a:t> The main SP study are conducted among commuters working in 6 selected  locations:</a:t>
            </a:r>
          </a:p>
          <a:p>
            <a:pPr marL="997200" lvl="1" indent="-457200">
              <a:buAutoNum type="arabicPeriod"/>
            </a:pPr>
            <a:r>
              <a:rPr lang="en-GB" sz="2400" b="1" i="0" dirty="0" err="1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Alna</a:t>
            </a:r>
            <a:r>
              <a:rPr lang="en-GB" sz="2400" b="1" i="0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– </a:t>
            </a:r>
            <a:r>
              <a:rPr lang="en-GB" sz="2400" b="1" i="0" dirty="0" err="1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Nedre</a:t>
            </a:r>
            <a:r>
              <a:rPr lang="en-GB" sz="2400" b="1" i="0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en-GB" sz="2400" b="1" i="0" dirty="0" err="1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Linderud</a:t>
            </a:r>
            <a:r>
              <a:rPr lang="en-GB" sz="2400" b="1" i="0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– </a:t>
            </a:r>
            <a:r>
              <a:rPr lang="en-GB" sz="2400" b="1" i="0" dirty="0" err="1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Nedre</a:t>
            </a:r>
            <a:r>
              <a:rPr lang="en-GB" sz="2400" b="1" i="0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en-GB" sz="2400" b="1" i="0" dirty="0" err="1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Kalbanken</a:t>
            </a:r>
            <a:endParaRPr lang="en-GB" sz="2400" b="1" i="0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 marL="997200" lvl="1" indent="-457200">
              <a:buAutoNum type="arabicPeriod"/>
            </a:pPr>
            <a:r>
              <a:rPr lang="en-GB" sz="2400" b="1" i="0" dirty="0" err="1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Blindren</a:t>
            </a:r>
            <a:endParaRPr lang="en-GB" sz="2400" b="1" i="0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 marL="997200" lvl="1" indent="-457200">
              <a:buAutoNum type="arabicPeriod"/>
            </a:pPr>
            <a:r>
              <a:rPr lang="en-GB" sz="2400" b="1" i="0" dirty="0" err="1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Nydalen</a:t>
            </a:r>
            <a:endParaRPr lang="en-GB" sz="2400" b="1" i="0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 marL="997200" lvl="1" indent="-457200">
              <a:buAutoNum type="arabicPeriod"/>
            </a:pPr>
            <a:r>
              <a:rPr lang="en-GB" sz="2400" b="1" i="0" dirty="0" err="1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Sentrum</a:t>
            </a:r>
            <a:endParaRPr lang="en-GB" sz="2400" b="1" i="0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 marL="997200" lvl="1" indent="-457200">
              <a:buAutoNum type="arabicPeriod"/>
            </a:pPr>
            <a:r>
              <a:rPr lang="en-GB" sz="2400" b="1" i="0" dirty="0" err="1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Fornebu</a:t>
            </a:r>
            <a:endParaRPr lang="en-GB" sz="2400" b="1" i="0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 marL="997200" lvl="1" indent="-457200">
              <a:buAutoNum type="arabicPeriod"/>
            </a:pPr>
            <a:r>
              <a:rPr lang="en-GB" sz="2400" b="1" i="0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Ahus</a:t>
            </a:r>
          </a:p>
          <a:p>
            <a:pPr marL="540000" lvl="1" indent="0">
              <a:buNone/>
            </a:pPr>
            <a:endParaRPr lang="en-GB" sz="2400" i="0" dirty="0">
              <a:latin typeface="Garamond" pitchFamily="18" charset="0"/>
            </a:endParaRPr>
          </a:p>
          <a:p>
            <a:pPr marL="0" indent="0">
              <a:buNone/>
            </a:pPr>
            <a:endParaRPr lang="en-GB" dirty="0">
              <a:latin typeface="Garamond" pitchFamily="18" charset="0"/>
            </a:endParaRPr>
          </a:p>
          <a:p>
            <a:pPr marL="0" indent="0">
              <a:buNone/>
            </a:pPr>
            <a:endParaRPr lang="en-GB" dirty="0">
              <a:latin typeface="Garamond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10</a:t>
            </a:fld>
            <a:endParaRPr lang="nb-NO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16274" y="-8091"/>
            <a:ext cx="9160274" cy="633791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v-SE" sz="32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Arabic Typesetting" pitchFamily="66" charset="-78"/>
              </a:rPr>
              <a:t>Recruitments, data collection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-324544" y="783644"/>
            <a:ext cx="9360576" cy="5603649"/>
          </a:xfrm>
        </p:spPr>
        <p:txBody>
          <a:bodyPr>
            <a:normAutofit/>
          </a:bodyPr>
          <a:lstStyle/>
          <a:p>
            <a:pPr marL="896937" lvl="1" indent="-457200">
              <a:buClrTx/>
            </a:pPr>
            <a:r>
              <a:rPr lang="en-US" sz="2200" i="0" dirty="0">
                <a:solidFill>
                  <a:prstClr val="black"/>
                </a:solidFill>
                <a:latin typeface="Garamond" pitchFamily="18" charset="0"/>
                <a:cs typeface="Arabic Typesetting" pitchFamily="66" charset="-78"/>
              </a:rPr>
              <a:t>The respondents at 6 different areas were recruited </a:t>
            </a:r>
          </a:p>
          <a:p>
            <a:pPr marL="896937" lvl="1" indent="-457200">
              <a:buClrTx/>
            </a:pPr>
            <a:r>
              <a:rPr lang="en-US" sz="2200" i="0" dirty="0">
                <a:solidFill>
                  <a:prstClr val="black"/>
                </a:solidFill>
                <a:latin typeface="Garamond" pitchFamily="18" charset="0"/>
                <a:cs typeface="Arabic Typesetting" pitchFamily="66" charset="-78"/>
              </a:rPr>
              <a:t>Internet survey</a:t>
            </a:r>
          </a:p>
          <a:p>
            <a:pPr marL="896937" lvl="1" indent="-457200">
              <a:buClrTx/>
            </a:pPr>
            <a:r>
              <a:rPr lang="en-US" sz="2200" i="0" dirty="0">
                <a:solidFill>
                  <a:prstClr val="black"/>
                </a:solidFill>
                <a:latin typeface="Garamond" pitchFamily="18" charset="0"/>
                <a:cs typeface="Arabic Typesetting" pitchFamily="66" charset="-78"/>
              </a:rPr>
              <a:t>The study was conducted between August 2014 and June 2015</a:t>
            </a:r>
          </a:p>
          <a:p>
            <a:pPr marL="896937" lvl="1" indent="-457200">
              <a:buClrTx/>
            </a:pPr>
            <a:r>
              <a:rPr lang="en-US" sz="2200" i="0" dirty="0">
                <a:solidFill>
                  <a:prstClr val="black"/>
                </a:solidFill>
                <a:latin typeface="Garamond" pitchFamily="18" charset="0"/>
                <a:cs typeface="Arabic Typesetting" pitchFamily="66" charset="-78"/>
              </a:rPr>
              <a:t>About 50% of respondents were intercepted at PT stations and the other 50% at parking locations</a:t>
            </a:r>
          </a:p>
          <a:p>
            <a:pPr marL="896937" lvl="1" indent="-457200">
              <a:buClrTx/>
            </a:pPr>
            <a:r>
              <a:rPr lang="en-US" sz="2200" i="0" dirty="0">
                <a:solidFill>
                  <a:prstClr val="black"/>
                </a:solidFill>
                <a:latin typeface="Garamond" pitchFamily="18" charset="0"/>
                <a:cs typeface="Arabic Typesetting" pitchFamily="66" charset="-78"/>
              </a:rPr>
              <a:t>About 80% of the respondents were employed at the intercepted locations, the others were visiting these locations from other areas in Oslo</a:t>
            </a:r>
          </a:p>
          <a:p>
            <a:pPr marL="896937" lvl="1" indent="-457200">
              <a:buClrTx/>
            </a:pPr>
            <a:endParaRPr lang="en-US" sz="2200" i="0" dirty="0">
              <a:solidFill>
                <a:prstClr val="black"/>
              </a:solidFill>
              <a:latin typeface="Garamond" pitchFamily="18" charset="0"/>
              <a:cs typeface="Arabic Typesetting" pitchFamily="66" charset="-78"/>
            </a:endParaRPr>
          </a:p>
          <a:p>
            <a:pPr marL="896937" lvl="1" indent="-457200">
              <a:buClrTx/>
            </a:pPr>
            <a:endParaRPr lang="en-US" sz="2800" i="0" dirty="0">
              <a:solidFill>
                <a:prstClr val="black"/>
              </a:solidFill>
              <a:latin typeface="Garamond" pitchFamily="18" charset="0"/>
              <a:cs typeface="Arabic Typesetting" pitchFamily="66" charset="-78"/>
            </a:endParaRPr>
          </a:p>
          <a:p>
            <a:pPr marL="896937" lvl="1" indent="-457200">
              <a:buClrTx/>
            </a:pPr>
            <a:endParaRPr lang="en-US" sz="2800" i="0" dirty="0">
              <a:solidFill>
                <a:prstClr val="black"/>
              </a:solidFill>
              <a:latin typeface="Garamond" pitchFamily="18" charset="0"/>
              <a:cs typeface="Arabic Typesetting" pitchFamily="66" charset="-78"/>
            </a:endParaRPr>
          </a:p>
          <a:p>
            <a:pPr marL="896937" lvl="1" indent="-457200">
              <a:buClrTx/>
            </a:pPr>
            <a:endParaRPr lang="en-US" sz="2800" i="0" dirty="0">
              <a:solidFill>
                <a:prstClr val="black"/>
              </a:solidFill>
              <a:latin typeface="Garamond" pitchFamily="18" charset="0"/>
              <a:cs typeface="Arabic Typesetting" pitchFamily="66" charset="-78"/>
            </a:endParaRPr>
          </a:p>
          <a:p>
            <a:pPr marL="439737" lvl="1" indent="0">
              <a:buClrTx/>
              <a:buNone/>
            </a:pPr>
            <a:endParaRPr lang="nb-NO" dirty="0">
              <a:latin typeface="Garamond" panose="02020404030301010803" pitchFamily="18" charset="0"/>
            </a:endParaRPr>
          </a:p>
          <a:p>
            <a:pPr marL="812800" lvl="1" indent="-373063">
              <a:buClrTx/>
            </a:pPr>
            <a:endParaRPr lang="en-US" sz="2800" i="0" dirty="0">
              <a:solidFill>
                <a:prstClr val="black"/>
              </a:solidFill>
              <a:latin typeface="Garamond" pitchFamily="18" charset="0"/>
              <a:cs typeface="Arabic Typesetting" pitchFamily="66" charset="-78"/>
            </a:endParaRPr>
          </a:p>
          <a:p>
            <a:pPr marL="812800" lvl="1" indent="-373063">
              <a:buClrTx/>
            </a:pPr>
            <a:endParaRPr lang="en-US" sz="2800" i="0" dirty="0">
              <a:solidFill>
                <a:prstClr val="black"/>
              </a:solidFill>
              <a:latin typeface="Garamond" pitchFamily="18" charset="0"/>
              <a:cs typeface="Arabic Typesetting" pitchFamily="66" charset="-78"/>
            </a:endParaRPr>
          </a:p>
          <a:p>
            <a:endParaRPr lang="en-US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11</a:t>
            </a:fld>
            <a:endParaRPr lang="nb-NO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303492"/>
              </p:ext>
            </p:extLst>
          </p:nvPr>
        </p:nvGraphicFramePr>
        <p:xfrm>
          <a:off x="1187624" y="3717032"/>
          <a:ext cx="5400600" cy="1985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Worksheet" r:id="rId4" imgW="3705128" imgH="1362164" progId="Excel.Sheet.12">
                  <p:embed/>
                </p:oleObj>
              </mc:Choice>
              <mc:Fallback>
                <p:oleObj name="Worksheet" r:id="rId4" imgW="3705128" imgH="13621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3717032"/>
                        <a:ext cx="5400600" cy="1985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6365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16274" y="17417"/>
            <a:ext cx="9160274" cy="608283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v-SE" sz="32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Arabic Typesetting" pitchFamily="66" charset="-78"/>
              </a:rPr>
              <a:t>Descriptive analysis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-324544" y="783644"/>
            <a:ext cx="9360576" cy="5603649"/>
          </a:xfrm>
        </p:spPr>
        <p:txBody>
          <a:bodyPr>
            <a:normAutofit/>
          </a:bodyPr>
          <a:lstStyle/>
          <a:p>
            <a:pPr marL="439737" lvl="1" indent="0">
              <a:buClrTx/>
              <a:buNone/>
            </a:pPr>
            <a:endParaRPr lang="en-US" sz="2800" i="0" dirty="0">
              <a:solidFill>
                <a:prstClr val="black"/>
              </a:solidFill>
              <a:latin typeface="Garamond" pitchFamily="18" charset="0"/>
              <a:cs typeface="Arabic Typesetting" pitchFamily="66" charset="-78"/>
            </a:endParaRPr>
          </a:p>
          <a:p>
            <a:pPr marL="896937" lvl="1" indent="-457200">
              <a:buClrTx/>
            </a:pPr>
            <a:endParaRPr lang="en-US" sz="2800" i="0" dirty="0">
              <a:solidFill>
                <a:prstClr val="black"/>
              </a:solidFill>
              <a:latin typeface="Garamond" pitchFamily="18" charset="0"/>
              <a:cs typeface="Arabic Typesetting" pitchFamily="66" charset="-78"/>
            </a:endParaRPr>
          </a:p>
          <a:p>
            <a:pPr marL="896937" lvl="1" indent="-457200">
              <a:buClrTx/>
            </a:pPr>
            <a:endParaRPr lang="en-US" sz="2800" i="0" dirty="0">
              <a:solidFill>
                <a:prstClr val="black"/>
              </a:solidFill>
              <a:latin typeface="Garamond" pitchFamily="18" charset="0"/>
              <a:cs typeface="Arabic Typesetting" pitchFamily="66" charset="-78"/>
            </a:endParaRPr>
          </a:p>
          <a:p>
            <a:pPr marL="439737" lvl="1" indent="0">
              <a:buClrTx/>
              <a:buNone/>
            </a:pPr>
            <a:endParaRPr lang="nb-NO" dirty="0">
              <a:latin typeface="Garamond" panose="02020404030301010803" pitchFamily="18" charset="0"/>
            </a:endParaRPr>
          </a:p>
          <a:p>
            <a:pPr marL="812800" lvl="1" indent="-373063">
              <a:buClrTx/>
            </a:pPr>
            <a:endParaRPr lang="en-US" sz="2800" i="0" dirty="0">
              <a:solidFill>
                <a:prstClr val="black"/>
              </a:solidFill>
              <a:latin typeface="Garamond" pitchFamily="18" charset="0"/>
              <a:cs typeface="Arabic Typesetting" pitchFamily="66" charset="-78"/>
            </a:endParaRPr>
          </a:p>
          <a:p>
            <a:pPr marL="812800" lvl="1" indent="-373063">
              <a:buClrTx/>
            </a:pPr>
            <a:endParaRPr lang="en-US" sz="2800" i="0" dirty="0">
              <a:solidFill>
                <a:prstClr val="black"/>
              </a:solidFill>
              <a:latin typeface="Garamond" pitchFamily="18" charset="0"/>
              <a:cs typeface="Arabic Typesetting" pitchFamily="66" charset="-78"/>
            </a:endParaRPr>
          </a:p>
          <a:p>
            <a:endParaRPr lang="en-US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12</a:t>
            </a:fld>
            <a:endParaRPr lang="nb-NO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844451"/>
              </p:ext>
            </p:extLst>
          </p:nvPr>
        </p:nvGraphicFramePr>
        <p:xfrm>
          <a:off x="107504" y="646281"/>
          <a:ext cx="5678288" cy="1776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Worksheet" r:id="rId4" imgW="4962557" imgH="1552716" progId="Excel.Sheet.12">
                  <p:embed/>
                </p:oleObj>
              </mc:Choice>
              <mc:Fallback>
                <p:oleObj name="Worksheet" r:id="rId4" imgW="4962557" imgH="15527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646281"/>
                        <a:ext cx="5678288" cy="1776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4588"/>
              </p:ext>
            </p:extLst>
          </p:nvPr>
        </p:nvGraphicFramePr>
        <p:xfrm>
          <a:off x="179512" y="2527888"/>
          <a:ext cx="5606280" cy="1850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Worksheet" r:id="rId6" imgW="4962557" imgH="1638326" progId="Excel.Sheet.12">
                  <p:embed/>
                </p:oleObj>
              </mc:Choice>
              <mc:Fallback>
                <p:oleObj name="Worksheet" r:id="rId6" imgW="4962557" imgH="16383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9512" y="2527888"/>
                        <a:ext cx="5606280" cy="1850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845129"/>
              </p:ext>
            </p:extLst>
          </p:nvPr>
        </p:nvGraphicFramePr>
        <p:xfrm>
          <a:off x="233714" y="4495220"/>
          <a:ext cx="6786558" cy="1839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Worksheet" r:id="rId8" imgW="6010243" imgH="1628660" progId="Excel.Sheet.12">
                  <p:embed/>
                </p:oleObj>
              </mc:Choice>
              <mc:Fallback>
                <p:oleObj name="Worksheet" r:id="rId8" imgW="6010243" imgH="16286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3714" y="4495220"/>
                        <a:ext cx="6786558" cy="1839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9175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16274" y="-8091"/>
            <a:ext cx="9160274" cy="633791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v-SE" sz="32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Arabic Typesetting" pitchFamily="66" charset="-78"/>
              </a:rPr>
              <a:t>Descriptive analysis</a:t>
            </a:r>
            <a:endParaRPr lang="en-GB" sz="3200" b="1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504" y="783644"/>
            <a:ext cx="8928528" cy="5603649"/>
          </a:xfrm>
        </p:spPr>
        <p:txBody>
          <a:bodyPr>
            <a:normAutofit/>
          </a:bodyPr>
          <a:lstStyle/>
          <a:p>
            <a:pPr marL="439737" lvl="1" indent="0">
              <a:buClrTx/>
              <a:buNone/>
            </a:pPr>
            <a:endParaRPr lang="en-US" sz="2800" i="0" dirty="0">
              <a:solidFill>
                <a:prstClr val="black"/>
              </a:solidFill>
              <a:latin typeface="Garamond" pitchFamily="18" charset="0"/>
              <a:cs typeface="Arabic Typesetting" pitchFamily="66" charset="-78"/>
            </a:endParaRPr>
          </a:p>
          <a:p>
            <a:pPr marL="896937" lvl="1" indent="-457200">
              <a:buClrTx/>
            </a:pPr>
            <a:endParaRPr lang="en-US" sz="2800" i="0" dirty="0">
              <a:solidFill>
                <a:prstClr val="black"/>
              </a:solidFill>
              <a:latin typeface="Garamond" pitchFamily="18" charset="0"/>
              <a:cs typeface="Arabic Typesetting" pitchFamily="66" charset="-78"/>
            </a:endParaRPr>
          </a:p>
          <a:p>
            <a:pPr marL="896937" lvl="1" indent="-457200">
              <a:buClrTx/>
            </a:pPr>
            <a:endParaRPr lang="en-US" sz="2800" i="0" dirty="0">
              <a:solidFill>
                <a:prstClr val="black"/>
              </a:solidFill>
              <a:latin typeface="Garamond" pitchFamily="18" charset="0"/>
              <a:cs typeface="Arabic Typesetting" pitchFamily="66" charset="-78"/>
            </a:endParaRPr>
          </a:p>
          <a:p>
            <a:pPr marL="439737" lvl="1" indent="0">
              <a:buClrTx/>
              <a:buNone/>
            </a:pPr>
            <a:endParaRPr lang="nb-NO" dirty="0">
              <a:latin typeface="Garamond" panose="02020404030301010803" pitchFamily="18" charset="0"/>
            </a:endParaRPr>
          </a:p>
          <a:p>
            <a:pPr marL="812800" lvl="1" indent="-373063">
              <a:buClrTx/>
            </a:pPr>
            <a:endParaRPr lang="en-US" sz="2800" i="0" dirty="0">
              <a:solidFill>
                <a:prstClr val="black"/>
              </a:solidFill>
              <a:latin typeface="Garamond" pitchFamily="18" charset="0"/>
              <a:cs typeface="Arabic Typesetting" pitchFamily="66" charset="-78"/>
            </a:endParaRPr>
          </a:p>
          <a:p>
            <a:pPr marL="812800" lvl="1" indent="-373063">
              <a:buClrTx/>
            </a:pPr>
            <a:endParaRPr lang="en-US" sz="2800" i="0" dirty="0">
              <a:solidFill>
                <a:prstClr val="black"/>
              </a:solidFill>
              <a:latin typeface="Garamond" pitchFamily="18" charset="0"/>
              <a:cs typeface="Arabic Typesetting" pitchFamily="66" charset="-78"/>
            </a:endParaRPr>
          </a:p>
          <a:p>
            <a:endParaRPr lang="en-US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13</a:t>
            </a:fld>
            <a:endParaRPr lang="nb-NO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418301"/>
              </p:ext>
            </p:extLst>
          </p:nvPr>
        </p:nvGraphicFramePr>
        <p:xfrm>
          <a:off x="395536" y="908720"/>
          <a:ext cx="601027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Worksheet" r:id="rId4" imgW="6010243" imgH="1638326" progId="Excel.Sheet.12">
                  <p:embed/>
                </p:oleObj>
              </mc:Choice>
              <mc:Fallback>
                <p:oleObj name="Worksheet" r:id="rId4" imgW="6010243" imgH="16383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908720"/>
                        <a:ext cx="6010275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85312"/>
              </p:ext>
            </p:extLst>
          </p:nvPr>
        </p:nvGraphicFramePr>
        <p:xfrm>
          <a:off x="451647" y="3068960"/>
          <a:ext cx="4962525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Worksheet" r:id="rId6" imgW="4962557" imgH="1647991" progId="Excel.Sheet.12">
                  <p:embed/>
                </p:oleObj>
              </mc:Choice>
              <mc:Fallback>
                <p:oleObj name="Worksheet" r:id="rId6" imgW="4962557" imgH="16479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647" y="3068960"/>
                        <a:ext cx="4962525" cy="164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7658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14</a:t>
            </a:fld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44245" y="22940"/>
            <a:ext cx="9099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Example of an SP1 experiment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76170"/>
              </p:ext>
            </p:extLst>
          </p:nvPr>
        </p:nvGraphicFramePr>
        <p:xfrm>
          <a:off x="251520" y="1430297"/>
          <a:ext cx="8568952" cy="2664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Worksheet" r:id="rId4" imgW="11363357" imgH="3533826" progId="Excel.Sheet.12">
                  <p:embed/>
                </p:oleObj>
              </mc:Choice>
              <mc:Fallback>
                <p:oleObj name="Worksheet" r:id="rId4" imgW="11363357" imgH="35338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430297"/>
                        <a:ext cx="8568952" cy="2664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llipse 7"/>
          <p:cNvSpPr/>
          <p:nvPr/>
        </p:nvSpPr>
        <p:spPr>
          <a:xfrm>
            <a:off x="3213820" y="3863109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lipse 9"/>
          <p:cNvSpPr/>
          <p:nvPr/>
        </p:nvSpPr>
        <p:spPr>
          <a:xfrm>
            <a:off x="4781228" y="3835605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lipse 10"/>
          <p:cNvSpPr/>
          <p:nvPr/>
        </p:nvSpPr>
        <p:spPr>
          <a:xfrm>
            <a:off x="6371303" y="3865614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lipse 12"/>
          <p:cNvSpPr/>
          <p:nvPr/>
        </p:nvSpPr>
        <p:spPr>
          <a:xfrm>
            <a:off x="7938711" y="3849139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92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15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107504" y="18864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bg1"/>
                </a:solidFill>
                <a:highlight>
                  <a:srgbClr val="0000FF"/>
                </a:highlight>
                <a:latin typeface="Garamond" panose="02020404030301010803" pitchFamily="18" charset="0"/>
              </a:rPr>
              <a:t>SP1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052638"/>
              </p:ext>
            </p:extLst>
          </p:nvPr>
        </p:nvGraphicFramePr>
        <p:xfrm>
          <a:off x="575556" y="836712"/>
          <a:ext cx="6012668" cy="5541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Worksheet" r:id="rId3" imgW="5229128" imgH="4819701" progId="Excel.Sheet.12">
                  <p:embed/>
                </p:oleObj>
              </mc:Choice>
              <mc:Fallback>
                <p:oleObj name="Worksheet" r:id="rId3" imgW="5229128" imgH="48197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5556" y="836712"/>
                        <a:ext cx="6012668" cy="5541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5014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16</a:t>
            </a:fld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44245" y="22940"/>
            <a:ext cx="9099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Example of an SP2 experiment (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Fornebu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)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674832"/>
              </p:ext>
            </p:extLst>
          </p:nvPr>
        </p:nvGraphicFramePr>
        <p:xfrm>
          <a:off x="323850" y="908050"/>
          <a:ext cx="8567738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Worksheet" r:id="rId4" imgW="11363357" imgH="3552812" progId="Excel.Sheet.12">
                  <p:embed/>
                </p:oleObj>
              </mc:Choice>
              <mc:Fallback>
                <p:oleObj name="Worksheet" r:id="rId4" imgW="11363357" imgH="35528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850" y="908050"/>
                        <a:ext cx="8567738" cy="267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4" y="3284984"/>
            <a:ext cx="170703" cy="16460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056" y="3280480"/>
            <a:ext cx="170703" cy="16460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2903" y="3280480"/>
            <a:ext cx="170703" cy="164606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5930" y="3280480"/>
            <a:ext cx="170703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06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17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237004" y="18864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bg1"/>
                </a:solidFill>
                <a:highlight>
                  <a:srgbClr val="833205"/>
                </a:highlight>
                <a:latin typeface="Garamond" panose="02020404030301010803" pitchFamily="18" charset="0"/>
              </a:rPr>
              <a:t>SP2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051996"/>
              </p:ext>
            </p:extLst>
          </p:nvPr>
        </p:nvGraphicFramePr>
        <p:xfrm>
          <a:off x="251520" y="692695"/>
          <a:ext cx="6192688" cy="5662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Worksheet" r:id="rId3" imgW="5229128" imgH="4781384" progId="Excel.Sheet.12">
                  <p:embed/>
                </p:oleObj>
              </mc:Choice>
              <mc:Fallback>
                <p:oleObj name="Worksheet" r:id="rId3" imgW="5229128" imgH="47813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692695"/>
                        <a:ext cx="6192688" cy="5662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400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18</a:t>
            </a:fld>
            <a:endParaRPr lang="nb-NO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280083"/>
              </p:ext>
            </p:extLst>
          </p:nvPr>
        </p:nvGraphicFramePr>
        <p:xfrm>
          <a:off x="539552" y="908720"/>
          <a:ext cx="7169348" cy="1055506"/>
        </p:xfrm>
        <a:graphic>
          <a:graphicData uri="http://schemas.openxmlformats.org/drawingml/2006/table">
            <a:tbl>
              <a:tblPr/>
              <a:tblGrid>
                <a:gridCol w="2571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3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32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nb-NO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SP3: </a:t>
                      </a:r>
                      <a:r>
                        <a:rPr lang="nb-NO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Working</a:t>
                      </a:r>
                      <a:r>
                        <a:rPr lang="nb-NO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at </a:t>
                      </a:r>
                      <a:r>
                        <a:rPr lang="nb-NO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distance</a:t>
                      </a:r>
                      <a:endParaRPr lang="nb-NO" sz="20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nb-N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56">
                <a:tc>
                  <a:txBody>
                    <a:bodyPr/>
                    <a:lstStyle/>
                    <a:p>
                      <a:pPr algn="l" fontAlgn="b"/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876641"/>
              </p:ext>
            </p:extLst>
          </p:nvPr>
        </p:nvGraphicFramePr>
        <p:xfrm>
          <a:off x="441325" y="2348880"/>
          <a:ext cx="7480380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Worksheet" r:id="rId3" imgW="7267672" imgH="2028748" progId="Excel.Sheet.12">
                  <p:embed/>
                </p:oleObj>
              </mc:Choice>
              <mc:Fallback>
                <p:oleObj name="Worksheet" r:id="rId3" imgW="7267672" imgH="20287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325" y="2348880"/>
                        <a:ext cx="7480380" cy="2088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4149080"/>
            <a:ext cx="170703" cy="16460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4149080"/>
            <a:ext cx="170703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4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19</a:t>
            </a:fld>
            <a:endParaRPr lang="nb-NO"/>
          </a:p>
        </p:txBody>
      </p:sp>
      <p:graphicFrame>
        <p:nvGraphicFramePr>
          <p:cNvPr id="3" name="Plassholder for inn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60989"/>
              </p:ext>
            </p:extLst>
          </p:nvPr>
        </p:nvGraphicFramePr>
        <p:xfrm>
          <a:off x="611560" y="692697"/>
          <a:ext cx="7920880" cy="936104"/>
        </p:xfrm>
        <a:graphic>
          <a:graphicData uri="http://schemas.openxmlformats.org/drawingml/2006/table">
            <a:tbl>
              <a:tblPr/>
              <a:tblGrid>
                <a:gridCol w="2295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3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715">
                <a:tc gridSpan="3">
                  <a:txBody>
                    <a:bodyPr/>
                    <a:lstStyle/>
                    <a:p>
                      <a:pPr algn="l" fontAlgn="b"/>
                      <a: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SP3: </a:t>
                      </a:r>
                      <a:r>
                        <a:rPr lang="nb-NO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Working</a:t>
                      </a:r>
                      <a: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at </a:t>
                      </a:r>
                      <a:r>
                        <a:rPr lang="nb-NO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distance</a:t>
                      </a:r>
                      <a: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7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Public Transport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Garmon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674">
                <a:tc>
                  <a:txBody>
                    <a:bodyPr/>
                    <a:lstStyle/>
                    <a:p>
                      <a:pPr algn="l" fontAlgn="b"/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Garmon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Garmon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Garmond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026010"/>
              </p:ext>
            </p:extLst>
          </p:nvPr>
        </p:nvGraphicFramePr>
        <p:xfrm>
          <a:off x="611560" y="1988840"/>
          <a:ext cx="7267575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Worksheet" r:id="rId4" imgW="7267672" imgH="2209634" progId="Excel.Sheet.12">
                  <p:embed/>
                </p:oleObj>
              </mc:Choice>
              <mc:Fallback>
                <p:oleObj name="Worksheet" r:id="rId4" imgW="7267672" imgH="22096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988840"/>
                        <a:ext cx="7267575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d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16" y="3933056"/>
            <a:ext cx="170703" cy="16460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248" y="3933056"/>
            <a:ext cx="170703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2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-2722"/>
            <a:ext cx="8928992" cy="1143000"/>
          </a:xfrm>
          <a:noFill/>
        </p:spPr>
        <p:txBody>
          <a:bodyPr>
            <a:normAutofit fontScale="90000"/>
          </a:bodyPr>
          <a:lstStyle/>
          <a:p>
            <a:b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</a:b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Objective of WP4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385819"/>
            <a:ext cx="8697044" cy="4913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Garamond" pitchFamily="18" charset="0"/>
              </a:rPr>
              <a:t>To examine policies (including incentives) that are  likely to have the greatest impact on travel behaviour of commuters such that they switch to more environmentally friendly modes.</a:t>
            </a:r>
          </a:p>
          <a:p>
            <a:endParaRPr lang="nb-NO" sz="2800" dirty="0">
              <a:latin typeface="Garamond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2</a:t>
            </a:fld>
            <a:endParaRPr lang="nb-NO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20</a:t>
            </a:fld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467544" y="764636"/>
            <a:ext cx="223224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highlight>
                  <a:srgbClr val="3A7982"/>
                </a:highlight>
                <a:latin typeface="Garamond" panose="02020404030301010803" pitchFamily="18" charset="0"/>
              </a:rPr>
              <a:t>SP3 </a:t>
            </a:r>
            <a:r>
              <a:rPr lang="nb-NO" b="1" dirty="0" err="1">
                <a:solidFill>
                  <a:schemeClr val="bg1"/>
                </a:solidFill>
                <a:highlight>
                  <a:srgbClr val="3A7982"/>
                </a:highlight>
                <a:latin typeface="Garamond" panose="02020404030301010803" pitchFamily="18" charset="0"/>
              </a:rPr>
              <a:t>Car</a:t>
            </a:r>
            <a:endParaRPr lang="en-GB" b="1" dirty="0">
              <a:solidFill>
                <a:schemeClr val="bg1"/>
              </a:solidFill>
              <a:highlight>
                <a:srgbClr val="3A7982"/>
              </a:highlight>
              <a:latin typeface="Garamond" panose="02020404030301010803" pitchFamily="18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818856" y="740932"/>
            <a:ext cx="237626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Garamond" panose="02020404030301010803" pitchFamily="18" charset="0"/>
              </a:rPr>
              <a:t>SP3 Public Transport</a:t>
            </a:r>
            <a:endParaRPr lang="en-GB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091290"/>
              </p:ext>
            </p:extLst>
          </p:nvPr>
        </p:nvGraphicFramePr>
        <p:xfrm>
          <a:off x="467544" y="1340768"/>
          <a:ext cx="8208912" cy="2948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Worksheet" r:id="rId3" imgW="6391157" imgH="2295589" progId="Excel.Sheet.12">
                  <p:embed/>
                </p:oleObj>
              </mc:Choice>
              <mc:Fallback>
                <p:oleObj name="Worksheet" r:id="rId3" imgW="6391157" imgH="22955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340768"/>
                        <a:ext cx="8208912" cy="2948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247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21</a:t>
            </a:fld>
            <a:endParaRPr lang="nb-NO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059152"/>
              </p:ext>
            </p:extLst>
          </p:nvPr>
        </p:nvGraphicFramePr>
        <p:xfrm>
          <a:off x="467545" y="1268758"/>
          <a:ext cx="7776863" cy="783816"/>
        </p:xfrm>
        <a:graphic>
          <a:graphicData uri="http://schemas.openxmlformats.org/drawingml/2006/table">
            <a:tbl>
              <a:tblPr/>
              <a:tblGrid>
                <a:gridCol w="3528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8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90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Vehicle type choice as a main or second car in the household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908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395536" y="692696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SP4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033075"/>
              </p:ext>
            </p:extLst>
          </p:nvPr>
        </p:nvGraphicFramePr>
        <p:xfrm>
          <a:off x="250825" y="1920875"/>
          <a:ext cx="8191500" cy="340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Worksheet" r:id="rId3" imgW="7620000" imgH="3162389" progId="Excel.Sheet.12">
                  <p:embed/>
                </p:oleObj>
              </mc:Choice>
              <mc:Fallback>
                <p:oleObj name="Worksheet" r:id="rId3" imgW="7620000" imgH="31623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" y="1920875"/>
                        <a:ext cx="8191500" cy="340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5013176"/>
            <a:ext cx="170703" cy="16460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96" y="4990676"/>
            <a:ext cx="170703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45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22</a:t>
            </a:fld>
            <a:endParaRPr lang="nb-NO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386041"/>
              </p:ext>
            </p:extLst>
          </p:nvPr>
        </p:nvGraphicFramePr>
        <p:xfrm>
          <a:off x="323528" y="836712"/>
          <a:ext cx="8418476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Worksheet" r:id="rId3" imgW="6572315" imgH="2866897" progId="Excel.Sheet.12">
                  <p:embed/>
                </p:oleObj>
              </mc:Choice>
              <mc:Fallback>
                <p:oleObj name="Worksheet" r:id="rId3" imgW="6572315" imgH="28668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836712"/>
                        <a:ext cx="8418476" cy="3672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0413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504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2060"/>
                </a:solidFill>
                <a:latin typeface="Garamond" panose="02020404030301010803" pitchFamily="18" charset="0"/>
              </a:rPr>
              <a:t>Effective policies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849686"/>
            <a:ext cx="8229600" cy="5276477"/>
          </a:xfrm>
        </p:spPr>
        <p:txBody>
          <a:bodyPr/>
          <a:lstStyle/>
          <a:p>
            <a:r>
              <a:rPr lang="en-GB" dirty="0">
                <a:latin typeface="Garamond" panose="02020404030301010803" pitchFamily="18" charset="0"/>
              </a:rPr>
              <a:t>Increase in parking cost and parking distance </a:t>
            </a: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              Increase PT use, cycle &amp; walk (when feasible)</a:t>
            </a: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              Increase in working at distance (when possible)</a:t>
            </a:r>
          </a:p>
          <a:p>
            <a:r>
              <a:rPr lang="en-GB" dirty="0">
                <a:latin typeface="Garamond" panose="02020404030301010803" pitchFamily="18" charset="0"/>
              </a:rPr>
              <a:t>Improvements in PT services</a:t>
            </a: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              Decrease in car use &amp; cycle and walk</a:t>
            </a:r>
          </a:p>
          <a:p>
            <a:r>
              <a:rPr lang="en-GB" dirty="0">
                <a:latin typeface="Garamond" panose="02020404030301010803" pitchFamily="18" charset="0"/>
              </a:rPr>
              <a:t>Cycle path, secure cycle parking, shower facilities at work</a:t>
            </a: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              Increase cycling (when feasible)</a:t>
            </a:r>
          </a:p>
          <a:p>
            <a:r>
              <a:rPr lang="en-GB" dirty="0">
                <a:latin typeface="Garamond" panose="02020404030301010803" pitchFamily="18" charset="0"/>
              </a:rPr>
              <a:t>Monetary incentive for cycling and walking</a:t>
            </a: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              Increase cycling and walking (when feasible)</a:t>
            </a:r>
          </a:p>
          <a:p>
            <a:r>
              <a:rPr lang="en-GB" dirty="0">
                <a:latin typeface="Garamond" panose="02020404030301010803" pitchFamily="18" charset="0"/>
              </a:rPr>
              <a:t>Subsidies for El-car purchase</a:t>
            </a: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              More El-car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23</a:t>
            </a:fld>
            <a:endParaRPr lang="nb-NO" dirty="0"/>
          </a:p>
        </p:txBody>
      </p:sp>
      <p:sp>
        <p:nvSpPr>
          <p:cNvPr id="5" name="Pil høyre 4"/>
          <p:cNvSpPr/>
          <p:nvPr/>
        </p:nvSpPr>
        <p:spPr>
          <a:xfrm>
            <a:off x="943807" y="1440351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l høyre 6"/>
          <p:cNvSpPr/>
          <p:nvPr/>
        </p:nvSpPr>
        <p:spPr>
          <a:xfrm flipV="1">
            <a:off x="943807" y="1893014"/>
            <a:ext cx="648072" cy="180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l høyre 7"/>
          <p:cNvSpPr/>
          <p:nvPr/>
        </p:nvSpPr>
        <p:spPr>
          <a:xfrm>
            <a:off x="956951" y="2753831"/>
            <a:ext cx="621783" cy="1899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il høyre 8"/>
          <p:cNvSpPr/>
          <p:nvPr/>
        </p:nvSpPr>
        <p:spPr>
          <a:xfrm>
            <a:off x="943807" y="3647607"/>
            <a:ext cx="648072" cy="217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il høyre 9"/>
          <p:cNvSpPr/>
          <p:nvPr/>
        </p:nvSpPr>
        <p:spPr>
          <a:xfrm>
            <a:off x="930662" y="4517733"/>
            <a:ext cx="648072" cy="217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il høyre 11"/>
          <p:cNvSpPr/>
          <p:nvPr/>
        </p:nvSpPr>
        <p:spPr>
          <a:xfrm>
            <a:off x="921264" y="5387859"/>
            <a:ext cx="648072" cy="217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103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b="1" dirty="0">
                <a:latin typeface="Garamond" panose="02020404030301010803" pitchFamily="18" charset="0"/>
              </a:rPr>
              <a:t>Location specific policies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-180528" y="764704"/>
            <a:ext cx="9793088" cy="536145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24</a:t>
            </a:fld>
            <a:endParaRPr lang="nb-NO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634428"/>
              </p:ext>
            </p:extLst>
          </p:nvPr>
        </p:nvGraphicFramePr>
        <p:xfrm>
          <a:off x="439469" y="1046490"/>
          <a:ext cx="6840761" cy="2536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Worksheet" r:id="rId3" imgW="5676857" imgH="2105038" progId="Excel.Sheet.12">
                  <p:embed/>
                </p:oleObj>
              </mc:Choice>
              <mc:Fallback>
                <p:oleObj name="Worksheet" r:id="rId3" imgW="5676857" imgH="21050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69" y="1046490"/>
                        <a:ext cx="6840761" cy="2536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985425"/>
              </p:ext>
            </p:extLst>
          </p:nvPr>
        </p:nvGraphicFramePr>
        <p:xfrm>
          <a:off x="457200" y="3763153"/>
          <a:ext cx="6823030" cy="2541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Worksheet" r:id="rId5" imgW="5676857" imgH="2114703" progId="Excel.Sheet.12">
                  <p:embed/>
                </p:oleObj>
              </mc:Choice>
              <mc:Fallback>
                <p:oleObj name="Worksheet" r:id="rId5" imgW="5676857" imgH="21147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763153"/>
                        <a:ext cx="6823030" cy="2541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5479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b="1" dirty="0">
                <a:solidFill>
                  <a:srgbClr val="002060"/>
                </a:solidFill>
                <a:latin typeface="Garamond" panose="02020404030301010803" pitchFamily="18" charset="0"/>
              </a:rPr>
              <a:t>Thank you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063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1" y="16527"/>
            <a:ext cx="8982239" cy="1193356"/>
          </a:xfrm>
          <a:noFill/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Range of 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policies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3</a:t>
            </a:fld>
            <a:endParaRPr lang="nb-NO" dirty="0"/>
          </a:p>
        </p:txBody>
      </p:sp>
      <p:grpSp>
        <p:nvGrpSpPr>
          <p:cNvPr id="3" name="Gruppe 2"/>
          <p:cNvGrpSpPr/>
          <p:nvPr/>
        </p:nvGrpSpPr>
        <p:grpSpPr>
          <a:xfrm>
            <a:off x="1187624" y="1628800"/>
            <a:ext cx="6552728" cy="2944736"/>
            <a:chOff x="251520" y="1126490"/>
            <a:chExt cx="6552728" cy="2944736"/>
          </a:xfrm>
        </p:grpSpPr>
        <p:sp>
          <p:nvSpPr>
            <p:cNvPr id="5" name="TekstSylinder 4"/>
            <p:cNvSpPr txBox="1"/>
            <p:nvPr/>
          </p:nvSpPr>
          <p:spPr>
            <a:xfrm>
              <a:off x="467544" y="2562146"/>
              <a:ext cx="1080120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Car </a:t>
              </a:r>
            </a:p>
          </p:txBody>
        </p:sp>
        <p:sp>
          <p:nvSpPr>
            <p:cNvPr id="6" name="TekstSylinder 5"/>
            <p:cNvSpPr txBox="1"/>
            <p:nvPr/>
          </p:nvSpPr>
          <p:spPr>
            <a:xfrm>
              <a:off x="2051720" y="2422152"/>
              <a:ext cx="1224136" cy="64633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Public Transport</a:t>
              </a:r>
            </a:p>
          </p:txBody>
        </p:sp>
        <p:sp>
          <p:nvSpPr>
            <p:cNvPr id="7" name="TekstSylinder 6"/>
            <p:cNvSpPr txBox="1"/>
            <p:nvPr/>
          </p:nvSpPr>
          <p:spPr>
            <a:xfrm>
              <a:off x="3779912" y="2551537"/>
              <a:ext cx="1080120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Cycle </a:t>
              </a:r>
            </a:p>
          </p:txBody>
        </p:sp>
        <p:sp>
          <p:nvSpPr>
            <p:cNvPr id="8" name="TekstSylinder 7"/>
            <p:cNvSpPr txBox="1"/>
            <p:nvPr/>
          </p:nvSpPr>
          <p:spPr>
            <a:xfrm>
              <a:off x="5508104" y="2551537"/>
              <a:ext cx="1296144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Walk </a:t>
              </a:r>
            </a:p>
          </p:txBody>
        </p:sp>
        <p:sp>
          <p:nvSpPr>
            <p:cNvPr id="10" name="TekstSylinder 9"/>
            <p:cNvSpPr txBox="1"/>
            <p:nvPr/>
          </p:nvSpPr>
          <p:spPr>
            <a:xfrm>
              <a:off x="755576" y="3701894"/>
              <a:ext cx="2232248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Working at distance</a:t>
              </a:r>
            </a:p>
          </p:txBody>
        </p:sp>
        <p:sp>
          <p:nvSpPr>
            <p:cNvPr id="11" name="TekstSylinder 10"/>
            <p:cNvSpPr txBox="1"/>
            <p:nvPr/>
          </p:nvSpPr>
          <p:spPr>
            <a:xfrm>
              <a:off x="251520" y="1126490"/>
              <a:ext cx="1512168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Clean car</a:t>
              </a:r>
            </a:p>
          </p:txBody>
        </p:sp>
        <p:cxnSp>
          <p:nvCxnSpPr>
            <p:cNvPr id="13" name="Rett pil 12"/>
            <p:cNvCxnSpPr>
              <a:stCxn id="5" idx="0"/>
              <a:endCxn id="11" idx="2"/>
            </p:cNvCxnSpPr>
            <p:nvPr/>
          </p:nvCxnSpPr>
          <p:spPr>
            <a:xfrm flipV="1">
              <a:off x="1007604" y="1495822"/>
              <a:ext cx="0" cy="1066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pil 14"/>
            <p:cNvCxnSpPr>
              <a:stCxn id="5" idx="2"/>
            </p:cNvCxnSpPr>
            <p:nvPr/>
          </p:nvCxnSpPr>
          <p:spPr>
            <a:xfrm>
              <a:off x="1007604" y="2931478"/>
              <a:ext cx="0" cy="7855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pil 16"/>
            <p:cNvCxnSpPr/>
            <p:nvPr/>
          </p:nvCxnSpPr>
          <p:spPr>
            <a:xfrm>
              <a:off x="2483768" y="3099512"/>
              <a:ext cx="0" cy="6175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pil 18"/>
            <p:cNvCxnSpPr>
              <a:stCxn id="5" idx="3"/>
              <a:endCxn id="6" idx="1"/>
            </p:cNvCxnSpPr>
            <p:nvPr/>
          </p:nvCxnSpPr>
          <p:spPr>
            <a:xfrm flipV="1">
              <a:off x="1547664" y="2745318"/>
              <a:ext cx="504056" cy="14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pil 20"/>
            <p:cNvCxnSpPr>
              <a:stCxn id="6" idx="3"/>
              <a:endCxn id="7" idx="1"/>
            </p:cNvCxnSpPr>
            <p:nvPr/>
          </p:nvCxnSpPr>
          <p:spPr>
            <a:xfrm flipV="1">
              <a:off x="3275856" y="2736203"/>
              <a:ext cx="504056" cy="91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tt linje 36"/>
            <p:cNvCxnSpPr/>
            <p:nvPr/>
          </p:nvCxnSpPr>
          <p:spPr>
            <a:xfrm flipV="1">
              <a:off x="1259632" y="1740063"/>
              <a:ext cx="0" cy="8220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tt linje 38"/>
            <p:cNvCxnSpPr/>
            <p:nvPr/>
          </p:nvCxnSpPr>
          <p:spPr>
            <a:xfrm flipV="1">
              <a:off x="1259632" y="1740063"/>
              <a:ext cx="4896544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tt pil 47"/>
            <p:cNvCxnSpPr/>
            <p:nvPr/>
          </p:nvCxnSpPr>
          <p:spPr>
            <a:xfrm>
              <a:off x="6156176" y="1712827"/>
              <a:ext cx="0" cy="8765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pil 52"/>
            <p:cNvCxnSpPr>
              <a:endCxn id="7" idx="0"/>
            </p:cNvCxnSpPr>
            <p:nvPr/>
          </p:nvCxnSpPr>
          <p:spPr>
            <a:xfrm>
              <a:off x="4319972" y="1740063"/>
              <a:ext cx="0" cy="8114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tt linje 54"/>
            <p:cNvCxnSpPr/>
            <p:nvPr/>
          </p:nvCxnSpPr>
          <p:spPr>
            <a:xfrm flipV="1">
              <a:off x="2987824" y="3408272"/>
              <a:ext cx="3168352" cy="20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tt linje 56"/>
            <p:cNvCxnSpPr/>
            <p:nvPr/>
          </p:nvCxnSpPr>
          <p:spPr>
            <a:xfrm>
              <a:off x="2987824" y="3068483"/>
              <a:ext cx="0" cy="3397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pil 58"/>
            <p:cNvCxnSpPr>
              <a:endCxn id="7" idx="2"/>
            </p:cNvCxnSpPr>
            <p:nvPr/>
          </p:nvCxnSpPr>
          <p:spPr>
            <a:xfrm flipV="1">
              <a:off x="4319972" y="2920869"/>
              <a:ext cx="0" cy="5081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tt pil 60"/>
            <p:cNvCxnSpPr>
              <a:endCxn id="8" idx="2"/>
            </p:cNvCxnSpPr>
            <p:nvPr/>
          </p:nvCxnSpPr>
          <p:spPr>
            <a:xfrm flipV="1">
              <a:off x="6156176" y="2920869"/>
              <a:ext cx="0" cy="4874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588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19" y="188640"/>
            <a:ext cx="8856521" cy="69847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Identification of policies (1)</a:t>
            </a:r>
          </a:p>
          <a:p>
            <a:pPr marL="0" lvl="0" indent="0">
              <a:buNone/>
            </a:pP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Car use  </a:t>
            </a:r>
          </a:p>
          <a:p>
            <a:pPr marL="979738" lvl="1" indent="-439738"/>
            <a:r>
              <a:rPr lang="en-GB" sz="2200" i="0" dirty="0">
                <a:latin typeface="Garamond" panose="02020404030301010803" pitchFamily="18" charset="0"/>
                <a:ea typeface="Times New Roman" panose="02020603050405020304" pitchFamily="18" charset="0"/>
              </a:rPr>
              <a:t>Travel time with car</a:t>
            </a:r>
          </a:p>
          <a:p>
            <a:pPr marL="979738" lvl="1" indent="-439738"/>
            <a:r>
              <a:rPr lang="en-GB" sz="2200" i="0" dirty="0">
                <a:latin typeface="Garamond" panose="02020404030301010803" pitchFamily="18" charset="0"/>
                <a:ea typeface="Times New Roman" panose="02020603050405020304" pitchFamily="18" charset="0"/>
              </a:rPr>
              <a:t>Car variable costs (fuel and toll cost)</a:t>
            </a:r>
          </a:p>
          <a:p>
            <a:pPr marL="979738" lvl="1" indent="-439738"/>
            <a:r>
              <a:rPr lang="en-GB" sz="2200" i="0" dirty="0">
                <a:latin typeface="Garamond" panose="02020404030301010803" pitchFamily="18" charset="0"/>
                <a:ea typeface="Times New Roman" panose="02020603050405020304" pitchFamily="18" charset="0"/>
              </a:rPr>
              <a:t>Parking cost &amp; parking distance </a:t>
            </a:r>
          </a:p>
          <a:p>
            <a:pPr marL="0" lvl="0" indent="0">
              <a:buNone/>
            </a:pP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Public transport</a:t>
            </a:r>
          </a:p>
          <a:p>
            <a:pPr marL="979738" lvl="1" indent="-439738"/>
            <a:r>
              <a:rPr lang="en-GB" sz="2200" i="0" dirty="0">
                <a:latin typeface="Garamond" panose="02020404030301010803" pitchFamily="18" charset="0"/>
                <a:ea typeface="Times New Roman" panose="02020603050405020304" pitchFamily="18" charset="0"/>
              </a:rPr>
              <a:t>In vehicle time</a:t>
            </a:r>
          </a:p>
          <a:p>
            <a:pPr marL="979738" lvl="1" indent="-439738"/>
            <a:r>
              <a:rPr lang="en-GB" sz="2200" i="0" dirty="0">
                <a:latin typeface="Garamond" panose="02020404030301010803" pitchFamily="18" charset="0"/>
                <a:ea typeface="Times New Roman" panose="02020603050405020304" pitchFamily="18" charset="0"/>
              </a:rPr>
              <a:t>Public transport fees</a:t>
            </a:r>
          </a:p>
          <a:p>
            <a:pPr marL="979738" lvl="1" indent="-439738"/>
            <a:r>
              <a:rPr lang="en-GB" sz="2200" i="0" dirty="0">
                <a:latin typeface="Garamond" panose="02020404030301010803" pitchFamily="18" charset="0"/>
                <a:ea typeface="Times New Roman" panose="02020603050405020304" pitchFamily="18" charset="0"/>
              </a:rPr>
              <a:t>Public transport frequency </a:t>
            </a:r>
          </a:p>
          <a:p>
            <a:pPr marL="979738" lvl="1" indent="-439738"/>
            <a:r>
              <a:rPr lang="en-GB" sz="2200" i="0" dirty="0">
                <a:latin typeface="Garamond" panose="02020404030301010803" pitchFamily="18" charset="0"/>
                <a:ea typeface="Times New Roman" panose="02020603050405020304" pitchFamily="18" charset="0"/>
              </a:rPr>
              <a:t>No. of transfers </a:t>
            </a:r>
          </a:p>
          <a:p>
            <a:pPr marL="979738" lvl="1" indent="-439738"/>
            <a:r>
              <a:rPr lang="en-GB" sz="2200" i="0" dirty="0">
                <a:latin typeface="Garamond" panose="02020404030301010803" pitchFamily="18" charset="0"/>
                <a:ea typeface="Times New Roman" panose="02020603050405020304" pitchFamily="18" charset="0"/>
              </a:rPr>
              <a:t>Walking distance to/from station</a:t>
            </a:r>
          </a:p>
          <a:p>
            <a:pPr marL="979738" lvl="1" indent="-439738"/>
            <a:r>
              <a:rPr lang="en-GB" sz="2200" i="0" dirty="0">
                <a:latin typeface="Garamond" panose="02020404030301010803" pitchFamily="18" charset="0"/>
                <a:ea typeface="Times New Roman" panose="02020603050405020304" pitchFamily="18" charset="0"/>
              </a:rPr>
              <a:t>Seating place</a:t>
            </a:r>
          </a:p>
          <a:p>
            <a:pPr marL="540000" lvl="1" indent="0">
              <a:buNone/>
            </a:pPr>
            <a:endParaRPr lang="en-GB" i="0" dirty="0"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870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Identification of policies (2)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Cycling</a:t>
            </a:r>
          </a:p>
          <a:p>
            <a:pPr lvl="1"/>
            <a:r>
              <a:rPr lang="en-GB" sz="2200" i="0" dirty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Cycle time</a:t>
            </a:r>
          </a:p>
          <a:p>
            <a:pPr lvl="1"/>
            <a:r>
              <a:rPr lang="en-GB" sz="2200" i="0" dirty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Cycle path</a:t>
            </a:r>
          </a:p>
          <a:p>
            <a:pPr lvl="1"/>
            <a:r>
              <a:rPr lang="en-GB" sz="2200" i="0" dirty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Changing facilities &amp; shower and at work</a:t>
            </a:r>
          </a:p>
          <a:p>
            <a:pPr lvl="1"/>
            <a:r>
              <a:rPr lang="en-GB" sz="2200" i="0" dirty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Parking </a:t>
            </a:r>
          </a:p>
          <a:p>
            <a:pPr lvl="1"/>
            <a:r>
              <a:rPr lang="en-GB" sz="2200" i="0" dirty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Monetary incentive</a:t>
            </a:r>
          </a:p>
          <a:p>
            <a:pPr marL="0" lvl="0" indent="0">
              <a:buNone/>
            </a:pP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Walking </a:t>
            </a:r>
          </a:p>
          <a:p>
            <a:pPr lvl="1">
              <a:buClr>
                <a:srgbClr val="E7E5E1">
                  <a:lumMod val="50000"/>
                </a:srgbClr>
              </a:buClr>
            </a:pPr>
            <a:r>
              <a:rPr lang="en-GB" sz="2200" i="0" dirty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Walk time</a:t>
            </a:r>
          </a:p>
          <a:p>
            <a:pPr lvl="1">
              <a:buClr>
                <a:srgbClr val="E7E5E1">
                  <a:lumMod val="50000"/>
                </a:srgbClr>
              </a:buClr>
            </a:pPr>
            <a:r>
              <a:rPr lang="en-GB" sz="2200" i="0" dirty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Monetary incentive</a:t>
            </a:r>
          </a:p>
          <a:p>
            <a:pPr marL="0" lvl="0" indent="0">
              <a:buNone/>
            </a:pP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Working at distance</a:t>
            </a:r>
          </a:p>
          <a:p>
            <a:pPr lvl="1">
              <a:buClr>
                <a:srgbClr val="E7E5E1">
                  <a:lumMod val="50000"/>
                </a:srgbClr>
              </a:buClr>
            </a:pPr>
            <a:r>
              <a:rPr lang="en-GB" sz="2200" i="0" dirty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Attributes of car (travel time, running cost, parking  cost &amp; distance)</a:t>
            </a:r>
          </a:p>
          <a:p>
            <a:pPr lvl="1">
              <a:buClr>
                <a:srgbClr val="E7E5E1">
                  <a:lumMod val="50000"/>
                </a:srgbClr>
              </a:buClr>
            </a:pPr>
            <a:r>
              <a:rPr lang="en-GB" sz="2200" i="0" dirty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Attributes of public transport services (PT fee and level of service)</a:t>
            </a:r>
          </a:p>
          <a:p>
            <a:pPr lvl="1">
              <a:buClr>
                <a:srgbClr val="E7E5E1">
                  <a:lumMod val="50000"/>
                </a:srgbClr>
              </a:buClr>
            </a:pPr>
            <a:r>
              <a:rPr lang="en-GB" sz="2200" i="0" dirty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No. of days working at a distance</a:t>
            </a:r>
          </a:p>
          <a:p>
            <a:pPr marL="540000" lvl="1" indent="0">
              <a:buNone/>
            </a:pPr>
            <a:endParaRPr lang="en-GB" i="0" dirty="0"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1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961" y="44624"/>
            <a:ext cx="9072080" cy="7128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Identification of policies (3)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Promotion of clean cars (electric vehicles): As the main or as the second household car</a:t>
            </a:r>
            <a:endParaRPr lang="en-GB" i="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lvl="1"/>
            <a:r>
              <a:rPr lang="en-GB" sz="2200" i="0" dirty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Purchase price </a:t>
            </a:r>
          </a:p>
          <a:p>
            <a:pPr lvl="1"/>
            <a:r>
              <a:rPr lang="en-GB" sz="2200" i="0" dirty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Variable cost</a:t>
            </a:r>
          </a:p>
          <a:p>
            <a:pPr lvl="1"/>
            <a:r>
              <a:rPr lang="en-GB" sz="2200" i="0" dirty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Battery range</a:t>
            </a:r>
          </a:p>
          <a:p>
            <a:pPr lvl="1"/>
            <a:r>
              <a:rPr lang="en-GB" sz="2200" i="0" dirty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Refuelling time</a:t>
            </a:r>
          </a:p>
          <a:p>
            <a:pPr lvl="1"/>
            <a:r>
              <a:rPr lang="en-GB" sz="2200" i="0" dirty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Depreciation relative to conventional cars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At </a:t>
            </a:r>
            <a:r>
              <a:rPr lang="en-GB" sz="2800" b="1" dirty="0" err="1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Fornebu</a:t>
            </a: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endParaRPr lang="en-GB" b="1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lvl="1"/>
            <a:r>
              <a:rPr lang="en-GB" sz="2200" i="0" dirty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A new T-bane line </a:t>
            </a:r>
          </a:p>
          <a:p>
            <a:pPr lvl="1"/>
            <a:r>
              <a:rPr lang="en-GB" sz="2200" i="0" dirty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A new ferry service</a:t>
            </a:r>
          </a:p>
          <a:p>
            <a:pPr marL="540000" lvl="1" indent="0">
              <a:buNone/>
            </a:pPr>
            <a:endParaRPr lang="en-GB" i="0" dirty="0">
              <a:solidFill>
                <a:prstClr val="black"/>
              </a:solidFill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64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7814" y="-26633"/>
            <a:ext cx="9151813" cy="620688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sv-SE" sz="32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Arabic Typesetting" pitchFamily="66" charset="-78"/>
              </a:rPr>
            </a:br>
            <a:r>
              <a:rPr lang="sv-SE" sz="32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Arabic Typesetting" pitchFamily="66" charset="-78"/>
              </a:rPr>
              <a:t>Choice of methodologies (1)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72608"/>
          </a:xfrm>
        </p:spPr>
        <p:txBody>
          <a:bodyPr>
            <a:normAutofit/>
          </a:bodyPr>
          <a:lstStyle/>
          <a:p>
            <a:pPr marL="439738" lvl="0" indent="-439738"/>
            <a:r>
              <a:rPr lang="en-GB" dirty="0">
                <a:latin typeface="Garamond" panose="02020404030301010803" pitchFamily="18" charset="0"/>
                <a:ea typeface="Times New Roman" panose="02020603050405020304" pitchFamily="18" charset="0"/>
              </a:rPr>
              <a:t>Stated Preference (SP) technique is used in this study</a:t>
            </a:r>
          </a:p>
          <a:p>
            <a:pPr marL="439738" lvl="0" indent="-439738"/>
            <a:r>
              <a:rPr lang="en-GB" dirty="0">
                <a:latin typeface="Garamond" panose="02020404030301010803" pitchFamily="18" charset="0"/>
                <a:ea typeface="Times New Roman" panose="02020603050405020304" pitchFamily="18" charset="0"/>
              </a:rPr>
              <a:t>SP relies on choice among hypothetical alternatives described by different attributes. </a:t>
            </a:r>
          </a:p>
          <a:p>
            <a:pPr marL="439738" lvl="0" indent="-439738"/>
            <a:r>
              <a:rPr lang="en-GB" dirty="0">
                <a:latin typeface="Garamond" panose="02020404030301010803" pitchFamily="18" charset="0"/>
                <a:ea typeface="Times New Roman" panose="02020603050405020304" pitchFamily="18" charset="0"/>
              </a:rPr>
              <a:t>A respondent chooses the alternative that best suits her/him.</a:t>
            </a:r>
          </a:p>
          <a:p>
            <a:pPr marL="439738" lvl="0" indent="-439738"/>
            <a:r>
              <a:rPr lang="en-GB" dirty="0">
                <a:latin typeface="Garamond" panose="02020404030301010803" pitchFamily="18" charset="0"/>
                <a:ea typeface="Times New Roman" panose="02020603050405020304" pitchFamily="18" charset="0"/>
              </a:rPr>
              <a:t>Descriptions of alternatives have to be plausible, i.e., related to the actual attributes of different modes available to them</a:t>
            </a:r>
          </a:p>
          <a:p>
            <a:pPr marL="439738" lvl="0" indent="-439738"/>
            <a:r>
              <a:rPr lang="en-GB" dirty="0">
                <a:latin typeface="Garamond" panose="02020404030301010803" pitchFamily="18" charset="0"/>
                <a:ea typeface="Times New Roman" panose="02020603050405020304" pitchFamily="18" charset="0"/>
              </a:rPr>
              <a:t>Attributes in a SP experiment relates to a “policy” (or policies) </a:t>
            </a:r>
          </a:p>
          <a:p>
            <a:pPr marL="439738" lvl="0" indent="-439738"/>
            <a:r>
              <a:rPr lang="en-GB" dirty="0">
                <a:latin typeface="Garamond" panose="02020404030301010803" pitchFamily="18" charset="0"/>
                <a:ea typeface="Times New Roman" panose="02020603050405020304" pitchFamily="18" charset="0"/>
              </a:rPr>
              <a:t>The number of SP experiment has to be limited (3 to 4)</a:t>
            </a:r>
          </a:p>
          <a:p>
            <a:pPr marL="0" lvl="0" indent="0">
              <a:buNone/>
            </a:pPr>
            <a:endParaRPr lang="en-GB" sz="28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GB" sz="28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439738" lvl="0" indent="-439738"/>
            <a:endParaRPr lang="en-GB" sz="28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198931"/>
            <a:ext cx="9144000" cy="69269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sv-SE" sz="32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+mn-ea"/>
                <a:cs typeface="Arabic Typesetting" pitchFamily="66" charset="-78"/>
              </a:rPr>
              <a:t>Choice of methodologies (2)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904655"/>
          </a:xfrm>
        </p:spPr>
        <p:txBody>
          <a:bodyPr>
            <a:normAutofit/>
          </a:bodyPr>
          <a:lstStyle/>
          <a:p>
            <a:r>
              <a:rPr lang="en-GB" dirty="0">
                <a:latin typeface="Garamond" panose="02020404030301010803" pitchFamily="18" charset="0"/>
              </a:rPr>
              <a:t>The SP data collected will be analysed using discrete choice theory</a:t>
            </a:r>
          </a:p>
          <a:p>
            <a:r>
              <a:rPr lang="en-GB" dirty="0">
                <a:latin typeface="Garamond" panose="02020404030301010803" pitchFamily="18" charset="0"/>
              </a:rPr>
              <a:t>Discrete choice theory is an economic/statistical method for predicting choices between a finite number of alternatives</a:t>
            </a:r>
          </a:p>
          <a:p>
            <a:r>
              <a:rPr lang="en-GB" dirty="0">
                <a:latin typeface="Garamond" panose="02020404030301010803" pitchFamily="18" charset="0"/>
              </a:rPr>
              <a:t>Assumptions:</a:t>
            </a:r>
          </a:p>
          <a:p>
            <a:pPr lvl="1"/>
            <a:r>
              <a:rPr lang="en-GB" sz="2200" dirty="0">
                <a:latin typeface="Garamond" panose="02020404030301010803" pitchFamily="18" charset="0"/>
              </a:rPr>
              <a:t>Individuals are always choosing the alternative with the </a:t>
            </a:r>
            <a:r>
              <a:rPr lang="en-GB" sz="2200" b="1" dirty="0">
                <a:latin typeface="Garamond" panose="02020404030301010803" pitchFamily="18" charset="0"/>
              </a:rPr>
              <a:t>highest utility</a:t>
            </a:r>
          </a:p>
          <a:p>
            <a:pPr lvl="1"/>
            <a:r>
              <a:rPr lang="en-GB" sz="2200" dirty="0">
                <a:latin typeface="Garamond" panose="02020404030301010803" pitchFamily="18" charset="0"/>
              </a:rPr>
              <a:t>The utility for each alternative has a </a:t>
            </a:r>
            <a:r>
              <a:rPr lang="en-GB" sz="2200" b="1" dirty="0">
                <a:latin typeface="Garamond" panose="02020404030301010803" pitchFamily="18" charset="0"/>
              </a:rPr>
              <a:t>deterministic component </a:t>
            </a:r>
            <a:r>
              <a:rPr lang="en-GB" sz="2200" dirty="0">
                <a:latin typeface="Garamond" panose="02020404030301010803" pitchFamily="18" charset="0"/>
              </a:rPr>
              <a:t>(to be estimated); the rest is </a:t>
            </a:r>
            <a:r>
              <a:rPr lang="en-GB" sz="2200" b="1" dirty="0">
                <a:latin typeface="Garamond" panose="02020404030301010803" pitchFamily="18" charset="0"/>
              </a:rPr>
              <a:t>noise</a:t>
            </a:r>
          </a:p>
          <a:p>
            <a:r>
              <a:rPr lang="en-GB" dirty="0">
                <a:latin typeface="Garamond" panose="02020404030301010803" pitchFamily="18" charset="0"/>
              </a:rPr>
              <a:t>The deterministic component is made up from </a:t>
            </a:r>
            <a:r>
              <a:rPr lang="en-GB" b="1" dirty="0">
                <a:latin typeface="Garamond" panose="02020404030301010803" pitchFamily="18" charset="0"/>
              </a:rPr>
              <a:t>alternative specific attributes</a:t>
            </a:r>
            <a:r>
              <a:rPr lang="en-GB" dirty="0">
                <a:latin typeface="Garamond" panose="02020404030301010803" pitchFamily="18" charset="0"/>
              </a:rPr>
              <a:t> and individual characteristics</a:t>
            </a:r>
          </a:p>
          <a:p>
            <a:r>
              <a:rPr lang="en-GB" dirty="0">
                <a:latin typeface="Garamond" panose="02020404030301010803" pitchFamily="18" charset="0"/>
              </a:rPr>
              <a:t>A model with a </a:t>
            </a:r>
            <a:r>
              <a:rPr lang="en-GB" b="1" dirty="0">
                <a:latin typeface="Garamond" panose="02020404030301010803" pitchFamily="18" charset="0"/>
              </a:rPr>
              <a:t>high explanatory power </a:t>
            </a:r>
            <a:r>
              <a:rPr lang="en-GB" dirty="0">
                <a:latin typeface="Garamond" panose="02020404030301010803" pitchFamily="18" charset="0"/>
              </a:rPr>
              <a:t>has a large deterministic component relative to the noise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-34724"/>
            <a:ext cx="8820472" cy="633791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v-SE" sz="32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Arabic Typesetting" pitchFamily="66" charset="-78"/>
              </a:rPr>
              <a:t>Structure of the questionnaire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-108520" y="783644"/>
            <a:ext cx="8928992" cy="5603649"/>
          </a:xfrm>
        </p:spPr>
        <p:txBody>
          <a:bodyPr>
            <a:normAutofit/>
          </a:bodyPr>
          <a:lstStyle/>
          <a:p>
            <a:pPr marL="896937" lvl="1" indent="-457200">
              <a:buClrTx/>
            </a:pPr>
            <a:r>
              <a:rPr lang="en-US" sz="2400" i="0" dirty="0">
                <a:solidFill>
                  <a:prstClr val="black"/>
                </a:solidFill>
                <a:latin typeface="Garamond" pitchFamily="18" charset="0"/>
                <a:cs typeface="Arabic Typesetting" pitchFamily="66" charset="-78"/>
              </a:rPr>
              <a:t>Work category, arrangement, etc.</a:t>
            </a:r>
          </a:p>
          <a:p>
            <a:pPr marL="896937" lvl="1" indent="-457200">
              <a:buClrTx/>
            </a:pPr>
            <a:r>
              <a:rPr lang="en-US" sz="2400" i="0" dirty="0">
                <a:solidFill>
                  <a:prstClr val="black"/>
                </a:solidFill>
                <a:latin typeface="Garamond" pitchFamily="18" charset="0"/>
                <a:cs typeface="Arabic Typesetting" pitchFamily="66" charset="-78"/>
              </a:rPr>
              <a:t>Home &amp; Work  locations</a:t>
            </a:r>
          </a:p>
          <a:p>
            <a:pPr marL="896937" lvl="1" indent="-457200">
              <a:buClrTx/>
            </a:pPr>
            <a:r>
              <a:rPr lang="en-US" sz="2400" i="0" dirty="0">
                <a:solidFill>
                  <a:prstClr val="black"/>
                </a:solidFill>
                <a:latin typeface="Garamond" pitchFamily="18" charset="0"/>
                <a:cs typeface="Arabic Typesetting" pitchFamily="66" charset="-78"/>
              </a:rPr>
              <a:t>Accessibility to public transport (distance to stations at home &amp; work, frequency, no. of transfers)   </a:t>
            </a:r>
          </a:p>
          <a:p>
            <a:pPr marL="896937" lvl="1" indent="-457200">
              <a:buClrTx/>
            </a:pPr>
            <a:r>
              <a:rPr lang="en-US" sz="2400" i="0" dirty="0">
                <a:solidFill>
                  <a:prstClr val="black"/>
                </a:solidFill>
                <a:latin typeface="Garamond" pitchFamily="18" charset="0"/>
                <a:cs typeface="Arabic Typesetting" pitchFamily="66" charset="-78"/>
              </a:rPr>
              <a:t>Accessibility to car (parking cost &amp; distance at work, car type)</a:t>
            </a:r>
          </a:p>
          <a:p>
            <a:pPr marL="896937" lvl="1" indent="-457200">
              <a:buClrTx/>
            </a:pPr>
            <a:r>
              <a:rPr lang="en-US" sz="2400" i="0" dirty="0">
                <a:solidFill>
                  <a:prstClr val="black"/>
                </a:solidFill>
                <a:latin typeface="Garamond" pitchFamily="18" charset="0"/>
                <a:cs typeface="Arabic Typesetting" pitchFamily="66" charset="-78"/>
              </a:rPr>
              <a:t>Estimated travel time for different modes</a:t>
            </a:r>
          </a:p>
          <a:p>
            <a:pPr marL="896937" lvl="1" indent="-457200">
              <a:buClrTx/>
            </a:pPr>
            <a:r>
              <a:rPr lang="en-US" sz="2400" i="0" dirty="0">
                <a:solidFill>
                  <a:prstClr val="black"/>
                </a:solidFill>
                <a:latin typeface="Garamond" pitchFamily="18" charset="0"/>
                <a:cs typeface="Arabic Typesetting" pitchFamily="66" charset="-78"/>
              </a:rPr>
              <a:t>Frequencies of commuting mode choice (Car, PT, Cycle, Walk)</a:t>
            </a:r>
          </a:p>
          <a:p>
            <a:pPr marL="896937" lvl="1" indent="-457200">
              <a:buClrTx/>
            </a:pPr>
            <a:r>
              <a:rPr lang="en-US" sz="2400" i="0" dirty="0">
                <a:solidFill>
                  <a:prstClr val="black"/>
                </a:solidFill>
                <a:latin typeface="Garamond" pitchFamily="18" charset="0"/>
                <a:cs typeface="Arabic Typesetting" pitchFamily="66" charset="-78"/>
              </a:rPr>
              <a:t>Respondent perceptions, attitudes, habits related to different modes</a:t>
            </a:r>
          </a:p>
          <a:p>
            <a:pPr marL="896937" lvl="1" indent="-457200">
              <a:buClrTx/>
            </a:pPr>
            <a:r>
              <a:rPr lang="en-US" sz="2400" i="0" dirty="0">
                <a:solidFill>
                  <a:prstClr val="black"/>
                </a:solidFill>
                <a:latin typeface="Garamond" pitchFamily="18" charset="0"/>
                <a:cs typeface="Arabic Typesetting" pitchFamily="66" charset="-78"/>
              </a:rPr>
              <a:t>Information related to working at a distance</a:t>
            </a:r>
          </a:p>
          <a:p>
            <a:pPr marL="896937" lvl="1" indent="-457200">
              <a:buClrTx/>
            </a:pPr>
            <a:r>
              <a:rPr lang="en-US" sz="2400" b="1" i="0" dirty="0">
                <a:solidFill>
                  <a:srgbClr val="833205"/>
                </a:solidFill>
                <a:latin typeface="Garamond" panose="02020404030301010803" pitchFamily="18" charset="0"/>
                <a:cs typeface="Arabic Typesetting" pitchFamily="66" charset="-78"/>
              </a:rPr>
              <a:t>SP studies (4 in total, 3 per respondents)</a:t>
            </a:r>
          </a:p>
          <a:p>
            <a:pPr marL="896937" lvl="1" indent="-457200">
              <a:buClrTx/>
            </a:pPr>
            <a:r>
              <a:rPr lang="en-US" sz="2400" i="0" dirty="0">
                <a:solidFill>
                  <a:prstClr val="black"/>
                </a:solidFill>
                <a:latin typeface="Garamond" panose="02020404030301010803" pitchFamily="18" charset="0"/>
                <a:cs typeface="Arabic Typesetting" pitchFamily="66" charset="-78"/>
              </a:rPr>
              <a:t>Socioeconomic data</a:t>
            </a:r>
          </a:p>
          <a:p>
            <a:pPr marL="896937" lvl="1" indent="-457200">
              <a:buClrTx/>
            </a:pPr>
            <a:endParaRPr lang="en-US" sz="2800" i="0" dirty="0">
              <a:solidFill>
                <a:prstClr val="black"/>
              </a:solidFill>
              <a:latin typeface="Garamond" panose="02020404030301010803" pitchFamily="18" charset="0"/>
              <a:cs typeface="Arabic Typesetting" pitchFamily="66" charset="-78"/>
            </a:endParaRPr>
          </a:p>
          <a:p>
            <a:pPr marL="439737" lvl="1" indent="0">
              <a:buClrTx/>
              <a:buNone/>
            </a:pPr>
            <a:endParaRPr lang="en-US" sz="2800" i="0" dirty="0">
              <a:solidFill>
                <a:prstClr val="black"/>
              </a:solidFill>
              <a:latin typeface="Garamond" panose="02020404030301010803" pitchFamily="18" charset="0"/>
              <a:cs typeface="Arabic Typesetting" pitchFamily="66" charset="-78"/>
            </a:endParaRPr>
          </a:p>
          <a:p>
            <a:pPr marL="896937" lvl="1" indent="-457200">
              <a:buClrTx/>
            </a:pPr>
            <a:endParaRPr lang="en-US" sz="2800" i="0" dirty="0">
              <a:solidFill>
                <a:prstClr val="black"/>
              </a:solidFill>
              <a:latin typeface="Garamond" panose="02020404030301010803" pitchFamily="18" charset="0"/>
              <a:cs typeface="Arabic Typesetting" pitchFamily="66" charset="-78"/>
            </a:endParaRPr>
          </a:p>
          <a:p>
            <a:pPr marL="896937" lvl="1" indent="-457200">
              <a:buClrTx/>
            </a:pPr>
            <a:endParaRPr lang="en-US" sz="2800" i="0" dirty="0">
              <a:solidFill>
                <a:prstClr val="black"/>
              </a:solidFill>
              <a:latin typeface="Garamond" panose="02020404030301010803" pitchFamily="18" charset="0"/>
              <a:cs typeface="Arabic Typesetting" pitchFamily="66" charset="-78"/>
            </a:endParaRPr>
          </a:p>
          <a:p>
            <a:pPr marL="896937" lvl="1" indent="-457200">
              <a:buClrTx/>
            </a:pPr>
            <a:endParaRPr lang="en-US" sz="2800" i="0" dirty="0">
              <a:solidFill>
                <a:prstClr val="black"/>
              </a:solidFill>
              <a:latin typeface="Garamond" panose="02020404030301010803" pitchFamily="18" charset="0"/>
              <a:cs typeface="Arabic Typesetting" pitchFamily="66" charset="-78"/>
            </a:endParaRPr>
          </a:p>
          <a:p>
            <a:pPr marL="896937" lvl="1" indent="-457200">
              <a:buClrTx/>
            </a:pPr>
            <a:endParaRPr lang="en-US" sz="2800" i="0" dirty="0">
              <a:solidFill>
                <a:prstClr val="black"/>
              </a:solidFill>
              <a:latin typeface="Garamond" panose="02020404030301010803" pitchFamily="18" charset="0"/>
              <a:cs typeface="Arabic Typesetting" pitchFamily="66" charset="-78"/>
            </a:endParaRPr>
          </a:p>
          <a:p>
            <a:pPr marL="896937" lvl="1" indent="-457200">
              <a:buClrTx/>
            </a:pPr>
            <a:endParaRPr lang="en-US" sz="2800" i="0" dirty="0">
              <a:solidFill>
                <a:prstClr val="black"/>
              </a:solidFill>
              <a:latin typeface="Garamond" panose="02020404030301010803" pitchFamily="18" charset="0"/>
              <a:cs typeface="Arabic Typesetting" pitchFamily="66" charset="-78"/>
            </a:endParaRPr>
          </a:p>
          <a:p>
            <a:pPr marL="439737" lvl="1" indent="0">
              <a:buClrTx/>
              <a:buNone/>
            </a:pPr>
            <a:endParaRPr lang="en-US" sz="2800" i="0" dirty="0">
              <a:solidFill>
                <a:prstClr val="black"/>
              </a:solidFill>
              <a:latin typeface="Garamond" panose="02020404030301010803" pitchFamily="18" charset="0"/>
              <a:cs typeface="Arabic Typesetting" pitchFamily="66" charset="-78"/>
            </a:endParaRPr>
          </a:p>
          <a:p>
            <a:pPr marL="439737" lvl="1" indent="0">
              <a:buClrTx/>
              <a:buNone/>
            </a:pPr>
            <a:endParaRPr lang="nb-NO" dirty="0">
              <a:latin typeface="Garamond" panose="02020404030301010803" pitchFamily="18" charset="0"/>
            </a:endParaRPr>
          </a:p>
          <a:p>
            <a:pPr marL="812800" lvl="1" indent="-373063">
              <a:buClrTx/>
            </a:pPr>
            <a:endParaRPr lang="en-US" sz="2800" i="0" dirty="0">
              <a:solidFill>
                <a:prstClr val="black"/>
              </a:solidFill>
              <a:latin typeface="Garamond" pitchFamily="18" charset="0"/>
              <a:cs typeface="Arabic Typesetting" pitchFamily="66" charset="-78"/>
            </a:endParaRPr>
          </a:p>
          <a:p>
            <a:pPr marL="812800" lvl="1" indent="-373063">
              <a:buClrTx/>
            </a:pPr>
            <a:endParaRPr lang="en-US" sz="2800" i="0" dirty="0">
              <a:solidFill>
                <a:prstClr val="black"/>
              </a:solidFill>
              <a:latin typeface="Garamond" pitchFamily="18" charset="0"/>
              <a:cs typeface="Arabic Typesetting" pitchFamily="66" charset="-78"/>
            </a:endParaRPr>
          </a:p>
          <a:p>
            <a:endParaRPr lang="en-US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D63-8603-43E3-9285-1800AE477FF4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8221052"/>
      </p:ext>
    </p:extLst>
  </p:cSld>
  <p:clrMapOvr>
    <a:masterClrMapping/>
  </p:clrMapOvr>
</p:sld>
</file>

<file path=ppt/theme/theme1.xml><?xml version="1.0" encoding="utf-8"?>
<a:theme xmlns:a="http://schemas.openxmlformats.org/drawingml/2006/main" name="TØI-PPT-mal-eng">
  <a:themeElements>
    <a:clrScheme name="TØI">
      <a:dk1>
        <a:sysClr val="windowText" lastClr="000000"/>
      </a:dk1>
      <a:lt1>
        <a:sysClr val="window" lastClr="FFFFFF"/>
      </a:lt1>
      <a:dk2>
        <a:srgbClr val="A98170"/>
      </a:dk2>
      <a:lt2>
        <a:srgbClr val="E7E5E1"/>
      </a:lt2>
      <a:accent1>
        <a:srgbClr val="46949D"/>
      </a:accent1>
      <a:accent2>
        <a:srgbClr val="D5DAAE"/>
      </a:accent2>
      <a:accent3>
        <a:srgbClr val="F9E499"/>
      </a:accent3>
      <a:accent4>
        <a:srgbClr val="D3741C"/>
      </a:accent4>
      <a:accent5>
        <a:srgbClr val="ABCFE4"/>
      </a:accent5>
      <a:accent6>
        <a:srgbClr val="7C227E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TØI-PPT-mal-eng</Template>
  <TotalTime>3327</TotalTime>
  <Words>781</Words>
  <Application>Microsoft Office PowerPoint</Application>
  <PresentationFormat>Skjermfremvisning (4:3)</PresentationFormat>
  <Paragraphs>185</Paragraphs>
  <Slides>25</Slides>
  <Notes>12</Notes>
  <HiddenSlides>0</HiddenSlides>
  <MMClips>0</MMClips>
  <ScaleCrop>false</ScaleCrop>
  <HeadingPairs>
    <vt:vector size="8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34" baseType="lpstr">
      <vt:lpstr>Arabic Typesetting</vt:lpstr>
      <vt:lpstr>Arial</vt:lpstr>
      <vt:lpstr>Calibri</vt:lpstr>
      <vt:lpstr>Garamond</vt:lpstr>
      <vt:lpstr>Garmond</vt:lpstr>
      <vt:lpstr>Times New Roman</vt:lpstr>
      <vt:lpstr>Wingdings</vt:lpstr>
      <vt:lpstr>TØI-PPT-mal-eng</vt:lpstr>
      <vt:lpstr>Worksheet</vt:lpstr>
      <vt:lpstr>  </vt:lpstr>
      <vt:lpstr> Objective of WP4</vt:lpstr>
      <vt:lpstr>Range of policies </vt:lpstr>
      <vt:lpstr>PowerPoint-presentasjon</vt:lpstr>
      <vt:lpstr>PowerPoint-presentasjon</vt:lpstr>
      <vt:lpstr>PowerPoint-presentasjon</vt:lpstr>
      <vt:lpstr> Choice of methodologies (1)</vt:lpstr>
      <vt:lpstr>Choice of methodologies (2)</vt:lpstr>
      <vt:lpstr>Structure of the questionnaire</vt:lpstr>
      <vt:lpstr>The study </vt:lpstr>
      <vt:lpstr>Recruitments, data collection</vt:lpstr>
      <vt:lpstr>Descriptive analysis</vt:lpstr>
      <vt:lpstr>Descriptive analysis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Effective policies</vt:lpstr>
      <vt:lpstr>Location specific policies</vt:lpstr>
      <vt:lpstr>PowerPoint-presentasjon</vt:lpstr>
    </vt:vector>
  </TitlesOfParts>
  <Company>Transportøkonomisk institutt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risk and irreversibility of transport interventions</dc:title>
  <dc:creator>fra</dc:creator>
  <cp:lastModifiedBy>Farideh Ramjerdi</cp:lastModifiedBy>
  <cp:revision>236</cp:revision>
  <dcterms:created xsi:type="dcterms:W3CDTF">2012-05-13T18:03:07Z</dcterms:created>
  <dcterms:modified xsi:type="dcterms:W3CDTF">2016-11-24T16:20:05Z</dcterms:modified>
</cp:coreProperties>
</file>